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51"/>
  </p:notesMasterIdLst>
  <p:handoutMasterIdLst>
    <p:handoutMasterId r:id="rId52"/>
  </p:handoutMasterIdLst>
  <p:sldIdLst>
    <p:sldId id="421" r:id="rId2"/>
    <p:sldId id="531" r:id="rId3"/>
    <p:sldId id="529" r:id="rId4"/>
    <p:sldId id="317" r:id="rId5"/>
    <p:sldId id="423" r:id="rId6"/>
    <p:sldId id="447" r:id="rId7"/>
    <p:sldId id="424" r:id="rId8"/>
    <p:sldId id="493" r:id="rId9"/>
    <p:sldId id="448" r:id="rId10"/>
    <p:sldId id="525" r:id="rId11"/>
    <p:sldId id="464" r:id="rId12"/>
    <p:sldId id="484" r:id="rId13"/>
    <p:sldId id="485" r:id="rId14"/>
    <p:sldId id="455" r:id="rId15"/>
    <p:sldId id="456" r:id="rId16"/>
    <p:sldId id="457" r:id="rId17"/>
    <p:sldId id="490" r:id="rId18"/>
    <p:sldId id="451" r:id="rId19"/>
    <p:sldId id="494" r:id="rId20"/>
    <p:sldId id="496" r:id="rId21"/>
    <p:sldId id="498" r:id="rId22"/>
    <p:sldId id="499" r:id="rId23"/>
    <p:sldId id="501" r:id="rId24"/>
    <p:sldId id="502" r:id="rId25"/>
    <p:sldId id="504" r:id="rId26"/>
    <p:sldId id="505" r:id="rId27"/>
    <p:sldId id="516" r:id="rId28"/>
    <p:sldId id="517" r:id="rId29"/>
    <p:sldId id="519" r:id="rId30"/>
    <p:sldId id="520" r:id="rId31"/>
    <p:sldId id="521" r:id="rId32"/>
    <p:sldId id="522" r:id="rId33"/>
    <p:sldId id="526" r:id="rId34"/>
    <p:sldId id="469" r:id="rId35"/>
    <p:sldId id="472" r:id="rId36"/>
    <p:sldId id="473" r:id="rId37"/>
    <p:sldId id="474" r:id="rId38"/>
    <p:sldId id="475" r:id="rId39"/>
    <p:sldId id="476" r:id="rId40"/>
    <p:sldId id="480" r:id="rId41"/>
    <p:sldId id="453" r:id="rId42"/>
    <p:sldId id="477" r:id="rId43"/>
    <p:sldId id="528" r:id="rId44"/>
    <p:sldId id="479" r:id="rId45"/>
    <p:sldId id="515" r:id="rId46"/>
    <p:sldId id="518" r:id="rId47"/>
    <p:sldId id="530" r:id="rId48"/>
    <p:sldId id="492" r:id="rId49"/>
    <p:sldId id="428" r:id="rId50"/>
  </p:sldIdLst>
  <p:sldSz cx="9144000" cy="6858000" type="screen4x3"/>
  <p:notesSz cx="7099300" cy="10234613"/>
  <p:defaultTextStyle>
    <a:defPPr>
      <a:defRPr lang="es-ES"/>
    </a:defPPr>
    <a:lvl1pPr algn="ctr" rtl="0" fontAlgn="base">
      <a:spcBef>
        <a:spcPct val="0"/>
      </a:spcBef>
      <a:spcAft>
        <a:spcPct val="0"/>
      </a:spcAft>
      <a:defRPr sz="900" b="1" i="1" kern="1200">
        <a:solidFill>
          <a:schemeClr val="tx1"/>
        </a:solidFill>
        <a:latin typeface="Verdana" pitchFamily="34" charset="0"/>
        <a:ea typeface="+mn-ea"/>
        <a:cs typeface="+mn-cs"/>
      </a:defRPr>
    </a:lvl1pPr>
    <a:lvl2pPr marL="457200" algn="ctr" rtl="0" fontAlgn="base">
      <a:spcBef>
        <a:spcPct val="0"/>
      </a:spcBef>
      <a:spcAft>
        <a:spcPct val="0"/>
      </a:spcAft>
      <a:defRPr sz="900" b="1" i="1" kern="1200">
        <a:solidFill>
          <a:schemeClr val="tx1"/>
        </a:solidFill>
        <a:latin typeface="Verdana" pitchFamily="34" charset="0"/>
        <a:ea typeface="+mn-ea"/>
        <a:cs typeface="+mn-cs"/>
      </a:defRPr>
    </a:lvl2pPr>
    <a:lvl3pPr marL="914400" algn="ctr" rtl="0" fontAlgn="base">
      <a:spcBef>
        <a:spcPct val="0"/>
      </a:spcBef>
      <a:spcAft>
        <a:spcPct val="0"/>
      </a:spcAft>
      <a:defRPr sz="900" b="1" i="1" kern="1200">
        <a:solidFill>
          <a:schemeClr val="tx1"/>
        </a:solidFill>
        <a:latin typeface="Verdana" pitchFamily="34" charset="0"/>
        <a:ea typeface="+mn-ea"/>
        <a:cs typeface="+mn-cs"/>
      </a:defRPr>
    </a:lvl3pPr>
    <a:lvl4pPr marL="1371600" algn="ctr" rtl="0" fontAlgn="base">
      <a:spcBef>
        <a:spcPct val="0"/>
      </a:spcBef>
      <a:spcAft>
        <a:spcPct val="0"/>
      </a:spcAft>
      <a:defRPr sz="900" b="1" i="1" kern="1200">
        <a:solidFill>
          <a:schemeClr val="tx1"/>
        </a:solidFill>
        <a:latin typeface="Verdana" pitchFamily="34" charset="0"/>
        <a:ea typeface="+mn-ea"/>
        <a:cs typeface="+mn-cs"/>
      </a:defRPr>
    </a:lvl4pPr>
    <a:lvl5pPr marL="1828800" algn="ctr" rtl="0" fontAlgn="base">
      <a:spcBef>
        <a:spcPct val="0"/>
      </a:spcBef>
      <a:spcAft>
        <a:spcPct val="0"/>
      </a:spcAft>
      <a:defRPr sz="900" b="1" i="1" kern="1200">
        <a:solidFill>
          <a:schemeClr val="tx1"/>
        </a:solidFill>
        <a:latin typeface="Verdana" pitchFamily="34" charset="0"/>
        <a:ea typeface="+mn-ea"/>
        <a:cs typeface="+mn-cs"/>
      </a:defRPr>
    </a:lvl5pPr>
    <a:lvl6pPr marL="2286000" algn="l" defTabSz="914400" rtl="0" eaLnBrk="1" latinLnBrk="0" hangingPunct="1">
      <a:defRPr sz="900" b="1" i="1" kern="1200">
        <a:solidFill>
          <a:schemeClr val="tx1"/>
        </a:solidFill>
        <a:latin typeface="Verdana" pitchFamily="34" charset="0"/>
        <a:ea typeface="+mn-ea"/>
        <a:cs typeface="+mn-cs"/>
      </a:defRPr>
    </a:lvl6pPr>
    <a:lvl7pPr marL="2743200" algn="l" defTabSz="914400" rtl="0" eaLnBrk="1" latinLnBrk="0" hangingPunct="1">
      <a:defRPr sz="900" b="1" i="1" kern="1200">
        <a:solidFill>
          <a:schemeClr val="tx1"/>
        </a:solidFill>
        <a:latin typeface="Verdana" pitchFamily="34" charset="0"/>
        <a:ea typeface="+mn-ea"/>
        <a:cs typeface="+mn-cs"/>
      </a:defRPr>
    </a:lvl7pPr>
    <a:lvl8pPr marL="3200400" algn="l" defTabSz="914400" rtl="0" eaLnBrk="1" latinLnBrk="0" hangingPunct="1">
      <a:defRPr sz="900" b="1" i="1" kern="1200">
        <a:solidFill>
          <a:schemeClr val="tx1"/>
        </a:solidFill>
        <a:latin typeface="Verdana" pitchFamily="34" charset="0"/>
        <a:ea typeface="+mn-ea"/>
        <a:cs typeface="+mn-cs"/>
      </a:defRPr>
    </a:lvl8pPr>
    <a:lvl9pPr marL="3657600" algn="l" defTabSz="914400" rtl="0" eaLnBrk="1" latinLnBrk="0" hangingPunct="1">
      <a:defRPr sz="900" b="1" i="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A1727"/>
    <a:srgbClr val="FF9933"/>
    <a:srgbClr val="680000"/>
    <a:srgbClr val="E46C0A"/>
    <a:srgbClr val="DE8626"/>
    <a:srgbClr val="D8822C"/>
    <a:srgbClr val="248CCC"/>
    <a:srgbClr val="59BDE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96707" autoAdjust="0"/>
  </p:normalViewPr>
  <p:slideViewPr>
    <p:cSldViewPr>
      <p:cViewPr>
        <p:scale>
          <a:sx n="100" d="100"/>
          <a:sy n="100" d="100"/>
        </p:scale>
        <p:origin x="-201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628"/>
    </p:cViewPr>
  </p:sorterViewPr>
  <p:notesViewPr>
    <p:cSldViewPr>
      <p:cViewPr varScale="1">
        <p:scale>
          <a:sx n="50" d="100"/>
          <a:sy n="50" d="100"/>
        </p:scale>
        <p:origin x="-1914" y="-90"/>
      </p:cViewPr>
      <p:guideLst>
        <p:guide orient="horz" pos="3222"/>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diagrams/_rels/data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2BB0C-767F-4F83-B757-616F14688E3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A133E1-C5FE-40BA-8537-387D81BB6AD0}">
      <dgm:prSet phldrT="[Texto]" custT="1"/>
      <dgm:spPr>
        <a:solidFill>
          <a:srgbClr val="00CC99"/>
        </a:solidFill>
      </dgm:spPr>
      <dgm:t>
        <a:bodyPr/>
        <a:lstStyle/>
        <a:p>
          <a:r>
            <a:rPr lang="ca-ES" sz="1600" b="1" noProof="0" dirty="0" smtClean="0">
              <a:solidFill>
                <a:schemeClr val="tx1"/>
              </a:solidFill>
              <a:latin typeface="Verdana" pitchFamily="34" charset="0"/>
              <a:ea typeface="Verdana" pitchFamily="34" charset="0"/>
              <a:cs typeface="Verdana" pitchFamily="34" charset="0"/>
            </a:rPr>
            <a:t>Casos totals</a:t>
          </a:r>
        </a:p>
        <a:p>
          <a:r>
            <a:rPr lang="ca-ES" sz="1400" b="1" noProof="0" dirty="0" smtClean="0">
              <a:solidFill>
                <a:schemeClr val="tx1"/>
              </a:solidFill>
              <a:latin typeface="Verdana" pitchFamily="34" charset="0"/>
              <a:ea typeface="Verdana" pitchFamily="34" charset="0"/>
              <a:cs typeface="Verdana" pitchFamily="34" charset="0"/>
            </a:rPr>
            <a:t>48.454 casos</a:t>
          </a:r>
          <a:endParaRPr lang="ca-ES" sz="1400" b="1" noProof="0" dirty="0">
            <a:solidFill>
              <a:schemeClr val="tx1"/>
            </a:solidFill>
            <a:latin typeface="Verdana" pitchFamily="34" charset="0"/>
            <a:ea typeface="Verdana" pitchFamily="34" charset="0"/>
            <a:cs typeface="Verdana" pitchFamily="34" charset="0"/>
          </a:endParaRPr>
        </a:p>
      </dgm:t>
    </dgm:pt>
    <dgm:pt modelId="{69014C44-E998-4207-8FBD-9BE5CB0E8108}" type="parTrans" cxnId="{31690463-34FB-4DA0-9B9A-823F5882E9B4}">
      <dgm:prSet/>
      <dgm:spPr/>
      <dgm:t>
        <a:bodyPr/>
        <a:lstStyle/>
        <a:p>
          <a:endParaRPr lang="es-ES"/>
        </a:p>
      </dgm:t>
    </dgm:pt>
    <dgm:pt modelId="{3BE6F6D0-37BF-4764-AAC5-8735882BECDA}" type="sibTrans" cxnId="{31690463-34FB-4DA0-9B9A-823F5882E9B4}">
      <dgm:prSet/>
      <dgm:spPr/>
      <dgm:t>
        <a:bodyPr/>
        <a:lstStyle/>
        <a:p>
          <a:endParaRPr lang="es-ES"/>
        </a:p>
      </dgm:t>
    </dgm:pt>
    <dgm:pt modelId="{58C1A980-A1CF-42D8-A424-453FB5359F0B}">
      <dgm:prSet phldrT="[Texto]"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Sense sostre</a:t>
          </a:r>
        </a:p>
        <a:p>
          <a:r>
            <a:rPr lang="ca-ES" sz="1200" b="1" noProof="0" dirty="0" smtClean="0">
              <a:solidFill>
                <a:schemeClr val="tx1"/>
              </a:solidFill>
              <a:latin typeface="Verdana" pitchFamily="34" charset="0"/>
              <a:ea typeface="Verdana" pitchFamily="34" charset="0"/>
              <a:cs typeface="Verdana" pitchFamily="34" charset="0"/>
            </a:rPr>
            <a:t>5.433 casos</a:t>
          </a:r>
        </a:p>
        <a:p>
          <a:r>
            <a:rPr lang="ca-ES" sz="1200" b="0" noProof="0" dirty="0" smtClean="0">
              <a:solidFill>
                <a:schemeClr val="tx1"/>
              </a:solidFill>
              <a:latin typeface="Verdana" pitchFamily="34" charset="0"/>
              <a:ea typeface="Verdana" pitchFamily="34" charset="0"/>
              <a:cs typeface="Verdana" pitchFamily="34" charset="0"/>
            </a:rPr>
            <a:t>(11,2%)</a:t>
          </a:r>
          <a:endParaRPr lang="ca-ES" sz="1200" b="0" noProof="0" dirty="0">
            <a:solidFill>
              <a:schemeClr val="tx1"/>
            </a:solidFill>
            <a:latin typeface="Verdana" pitchFamily="34" charset="0"/>
            <a:ea typeface="Verdana" pitchFamily="34" charset="0"/>
            <a:cs typeface="Verdana" pitchFamily="34" charset="0"/>
          </a:endParaRPr>
        </a:p>
      </dgm:t>
    </dgm:pt>
    <dgm:pt modelId="{0C06C299-FC09-40D1-8197-017769A94156}" type="parTrans" cxnId="{EA386C64-0F9D-499F-A5D4-6074972511A7}">
      <dgm:prSet/>
      <dgm:spPr>
        <a:ln>
          <a:solidFill>
            <a:srgbClr val="FF9933"/>
          </a:solidFill>
        </a:ln>
      </dgm:spPr>
      <dgm:t>
        <a:bodyPr/>
        <a:lstStyle/>
        <a:p>
          <a:endParaRPr lang="es-ES"/>
        </a:p>
      </dgm:t>
    </dgm:pt>
    <dgm:pt modelId="{6AD0C5F1-F651-4505-94D1-DBE97F5A9AAB}" type="sibTrans" cxnId="{EA386C64-0F9D-499F-A5D4-6074972511A7}">
      <dgm:prSet/>
      <dgm:spPr/>
      <dgm:t>
        <a:bodyPr/>
        <a:lstStyle/>
        <a:p>
          <a:endParaRPr lang="es-ES"/>
        </a:p>
      </dgm:t>
    </dgm:pt>
    <dgm:pt modelId="{9F5440CC-0F4A-44D0-89A4-AA060BF95496}">
      <dgm:prSet phldrT="[Texto]"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Sense habitatge</a:t>
          </a:r>
        </a:p>
        <a:p>
          <a:r>
            <a:rPr lang="ca-ES" sz="1200" b="1" noProof="0" dirty="0" smtClean="0">
              <a:solidFill>
                <a:schemeClr val="tx1"/>
              </a:solidFill>
              <a:latin typeface="Verdana" pitchFamily="34" charset="0"/>
              <a:ea typeface="Verdana" pitchFamily="34" charset="0"/>
              <a:cs typeface="Verdana" pitchFamily="34" charset="0"/>
            </a:rPr>
            <a:t>8.634 casos</a:t>
          </a:r>
        </a:p>
        <a:p>
          <a:r>
            <a:rPr lang="ca-ES" sz="1200" b="0" noProof="0" dirty="0" smtClean="0">
              <a:solidFill>
                <a:schemeClr val="tx1"/>
              </a:solidFill>
              <a:latin typeface="Verdana" pitchFamily="34" charset="0"/>
              <a:ea typeface="Verdana" pitchFamily="34" charset="0"/>
              <a:cs typeface="Verdana" pitchFamily="34" charset="0"/>
            </a:rPr>
            <a:t>(17,8%)</a:t>
          </a:r>
          <a:endParaRPr lang="ca-ES" sz="1200" b="0" noProof="0" dirty="0">
            <a:solidFill>
              <a:schemeClr val="tx1"/>
            </a:solidFill>
            <a:latin typeface="Verdana" pitchFamily="34" charset="0"/>
            <a:ea typeface="Verdana" pitchFamily="34" charset="0"/>
            <a:cs typeface="Verdana" pitchFamily="34" charset="0"/>
          </a:endParaRPr>
        </a:p>
      </dgm:t>
    </dgm:pt>
    <dgm:pt modelId="{D48DC17F-C426-47B5-8F74-2EAF5DCDA0B9}" type="parTrans" cxnId="{A78BD709-2E58-4B52-93F3-59F5B22A6B7B}">
      <dgm:prSet/>
      <dgm:spPr>
        <a:ln>
          <a:solidFill>
            <a:srgbClr val="FF9933"/>
          </a:solidFill>
        </a:ln>
      </dgm:spPr>
      <dgm:t>
        <a:bodyPr/>
        <a:lstStyle/>
        <a:p>
          <a:endParaRPr lang="es-ES"/>
        </a:p>
      </dgm:t>
    </dgm:pt>
    <dgm:pt modelId="{2E5D2C58-509A-4A58-BF2B-5161C843A31D}" type="sibTrans" cxnId="{A78BD709-2E58-4B52-93F3-59F5B22A6B7B}">
      <dgm:prSet/>
      <dgm:spPr/>
      <dgm:t>
        <a:bodyPr/>
        <a:lstStyle/>
        <a:p>
          <a:endParaRPr lang="es-ES"/>
        </a:p>
      </dgm:t>
    </dgm:pt>
    <dgm:pt modelId="{ED2CC355-3EC0-48B3-9DE3-857252ACDC09}">
      <dgm:prSet phldrT="[Texto]"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Habitatge insegur</a:t>
          </a:r>
        </a:p>
        <a:p>
          <a:r>
            <a:rPr lang="ca-ES" sz="1200" b="1" noProof="0" dirty="0" smtClean="0">
              <a:solidFill>
                <a:schemeClr val="tx1"/>
              </a:solidFill>
              <a:latin typeface="Verdana" pitchFamily="34" charset="0"/>
              <a:ea typeface="Verdana" pitchFamily="34" charset="0"/>
              <a:cs typeface="Verdana" pitchFamily="34" charset="0"/>
            </a:rPr>
            <a:t>26.705 casos </a:t>
          </a:r>
        </a:p>
        <a:p>
          <a:r>
            <a:rPr lang="ca-ES" sz="1200" b="0" noProof="0" dirty="0" smtClean="0">
              <a:solidFill>
                <a:schemeClr val="tx1"/>
              </a:solidFill>
              <a:latin typeface="Verdana" pitchFamily="34" charset="0"/>
              <a:ea typeface="Verdana" pitchFamily="34" charset="0"/>
              <a:cs typeface="Verdana" pitchFamily="34" charset="0"/>
            </a:rPr>
            <a:t>(55,1%)</a:t>
          </a:r>
          <a:endParaRPr lang="ca-ES" sz="1200" b="0" noProof="0" dirty="0">
            <a:solidFill>
              <a:schemeClr val="tx1"/>
            </a:solidFill>
            <a:latin typeface="Verdana" pitchFamily="34" charset="0"/>
            <a:ea typeface="Verdana" pitchFamily="34" charset="0"/>
            <a:cs typeface="Verdana" pitchFamily="34" charset="0"/>
          </a:endParaRPr>
        </a:p>
      </dgm:t>
    </dgm:pt>
    <dgm:pt modelId="{6FB0F623-EF9D-40C9-A764-D556A9FA3DB3}" type="parTrans" cxnId="{48C3B144-C280-4C75-9355-55F98F85F23D}">
      <dgm:prSet/>
      <dgm:spPr>
        <a:ln>
          <a:solidFill>
            <a:srgbClr val="FF9933"/>
          </a:solidFill>
        </a:ln>
      </dgm:spPr>
      <dgm:t>
        <a:bodyPr/>
        <a:lstStyle/>
        <a:p>
          <a:endParaRPr lang="es-ES"/>
        </a:p>
      </dgm:t>
    </dgm:pt>
    <dgm:pt modelId="{B1B44B08-526A-448F-AF50-5C246D65409C}" type="sibTrans" cxnId="{48C3B144-C280-4C75-9355-55F98F85F23D}">
      <dgm:prSet/>
      <dgm:spPr/>
      <dgm:t>
        <a:bodyPr/>
        <a:lstStyle/>
        <a:p>
          <a:endParaRPr lang="es-ES"/>
        </a:p>
      </dgm:t>
    </dgm:pt>
    <dgm:pt modelId="{F5F4B08D-863E-4BF6-9CC3-8FB67B3F9B96}">
      <dgm:prSet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Habitatge inadequat</a:t>
          </a:r>
        </a:p>
        <a:p>
          <a:r>
            <a:rPr lang="ca-ES" sz="1200" b="1" noProof="0" dirty="0" smtClean="0">
              <a:solidFill>
                <a:schemeClr val="tx1"/>
              </a:solidFill>
              <a:latin typeface="Verdana" pitchFamily="34" charset="0"/>
              <a:ea typeface="Verdana" pitchFamily="34" charset="0"/>
              <a:cs typeface="Verdana" pitchFamily="34" charset="0"/>
            </a:rPr>
            <a:t>7.682 casos</a:t>
          </a:r>
        </a:p>
        <a:p>
          <a:r>
            <a:rPr lang="ca-ES" sz="1200" b="0" noProof="0" dirty="0" smtClean="0">
              <a:solidFill>
                <a:schemeClr val="tx1"/>
              </a:solidFill>
              <a:latin typeface="Verdana" pitchFamily="34" charset="0"/>
              <a:ea typeface="Verdana" pitchFamily="34" charset="0"/>
              <a:cs typeface="Verdana" pitchFamily="34" charset="0"/>
            </a:rPr>
            <a:t>(15,9%)</a:t>
          </a:r>
          <a:endParaRPr lang="ca-ES" sz="1200" b="0" noProof="0" dirty="0">
            <a:solidFill>
              <a:schemeClr val="tx1"/>
            </a:solidFill>
            <a:latin typeface="Verdana" pitchFamily="34" charset="0"/>
            <a:ea typeface="Verdana" pitchFamily="34" charset="0"/>
            <a:cs typeface="Verdana" pitchFamily="34" charset="0"/>
          </a:endParaRPr>
        </a:p>
      </dgm:t>
    </dgm:pt>
    <dgm:pt modelId="{FA8DCFC1-7698-4F42-973C-FEE89D28A8C0}" type="parTrans" cxnId="{364ACD89-9196-4871-9D83-B25D3F7684CF}">
      <dgm:prSet/>
      <dgm:spPr>
        <a:ln>
          <a:solidFill>
            <a:srgbClr val="FF9933"/>
          </a:solidFill>
        </a:ln>
      </dgm:spPr>
      <dgm:t>
        <a:bodyPr/>
        <a:lstStyle/>
        <a:p>
          <a:endParaRPr lang="es-ES"/>
        </a:p>
      </dgm:t>
    </dgm:pt>
    <dgm:pt modelId="{9D22201D-E811-459C-8C77-2D8B6F6521C9}" type="sibTrans" cxnId="{364ACD89-9196-4871-9D83-B25D3F7684CF}">
      <dgm:prSet/>
      <dgm:spPr/>
      <dgm:t>
        <a:bodyPr/>
        <a:lstStyle/>
        <a:p>
          <a:endParaRPr lang="es-ES"/>
        </a:p>
      </dgm:t>
    </dgm:pt>
    <dgm:pt modelId="{8A04355C-508C-4750-AA02-99A67C64EEB2}" type="pres">
      <dgm:prSet presAssocID="{78F2BB0C-767F-4F83-B757-616F14688E34}" presName="hierChild1" presStyleCnt="0">
        <dgm:presLayoutVars>
          <dgm:orgChart val="1"/>
          <dgm:chPref val="1"/>
          <dgm:dir/>
          <dgm:animOne val="branch"/>
          <dgm:animLvl val="lvl"/>
          <dgm:resizeHandles/>
        </dgm:presLayoutVars>
      </dgm:prSet>
      <dgm:spPr/>
      <dgm:t>
        <a:bodyPr/>
        <a:lstStyle/>
        <a:p>
          <a:endParaRPr lang="es-ES"/>
        </a:p>
      </dgm:t>
    </dgm:pt>
    <dgm:pt modelId="{628A0BD9-3CCD-481F-8B48-87EC352A375A}" type="pres">
      <dgm:prSet presAssocID="{9EA133E1-C5FE-40BA-8537-387D81BB6AD0}" presName="hierRoot1" presStyleCnt="0">
        <dgm:presLayoutVars>
          <dgm:hierBranch val="init"/>
        </dgm:presLayoutVars>
      </dgm:prSet>
      <dgm:spPr/>
    </dgm:pt>
    <dgm:pt modelId="{7B79CB1C-1D6C-4BEB-8407-BF3C70CF2713}" type="pres">
      <dgm:prSet presAssocID="{9EA133E1-C5FE-40BA-8537-387D81BB6AD0}" presName="rootComposite1" presStyleCnt="0"/>
      <dgm:spPr/>
    </dgm:pt>
    <dgm:pt modelId="{B6A7CA7C-FB15-4055-A3C8-A1FE86F29131}" type="pres">
      <dgm:prSet presAssocID="{9EA133E1-C5FE-40BA-8537-387D81BB6AD0}" presName="rootText1" presStyleLbl="node0" presStyleIdx="0" presStyleCnt="1" custLinFactNeighborY="-4771">
        <dgm:presLayoutVars>
          <dgm:chPref val="3"/>
        </dgm:presLayoutVars>
      </dgm:prSet>
      <dgm:spPr/>
      <dgm:t>
        <a:bodyPr/>
        <a:lstStyle/>
        <a:p>
          <a:endParaRPr lang="es-ES"/>
        </a:p>
      </dgm:t>
    </dgm:pt>
    <dgm:pt modelId="{BCB3B14F-FC5D-4609-B0B4-FCDC3FE9C7D0}" type="pres">
      <dgm:prSet presAssocID="{9EA133E1-C5FE-40BA-8537-387D81BB6AD0}" presName="rootConnector1" presStyleLbl="node1" presStyleIdx="0" presStyleCnt="0"/>
      <dgm:spPr/>
      <dgm:t>
        <a:bodyPr/>
        <a:lstStyle/>
        <a:p>
          <a:endParaRPr lang="es-ES"/>
        </a:p>
      </dgm:t>
    </dgm:pt>
    <dgm:pt modelId="{40917EF9-C465-45DF-9D54-D91706433BA3}" type="pres">
      <dgm:prSet presAssocID="{9EA133E1-C5FE-40BA-8537-387D81BB6AD0}" presName="hierChild2" presStyleCnt="0"/>
      <dgm:spPr/>
    </dgm:pt>
    <dgm:pt modelId="{464F65C1-EEBC-4474-BA26-70E451B10025}" type="pres">
      <dgm:prSet presAssocID="{0C06C299-FC09-40D1-8197-017769A94156}" presName="Name37" presStyleLbl="parChTrans1D2" presStyleIdx="0" presStyleCnt="4"/>
      <dgm:spPr/>
      <dgm:t>
        <a:bodyPr/>
        <a:lstStyle/>
        <a:p>
          <a:endParaRPr lang="es-ES"/>
        </a:p>
      </dgm:t>
    </dgm:pt>
    <dgm:pt modelId="{74AFCEAB-427B-4745-A848-BF84C4CD5215}" type="pres">
      <dgm:prSet presAssocID="{58C1A980-A1CF-42D8-A424-453FB5359F0B}" presName="hierRoot2" presStyleCnt="0">
        <dgm:presLayoutVars>
          <dgm:hierBranch val="init"/>
        </dgm:presLayoutVars>
      </dgm:prSet>
      <dgm:spPr/>
    </dgm:pt>
    <dgm:pt modelId="{3DF69BBA-F958-4603-A2E3-912F8A8AA64A}" type="pres">
      <dgm:prSet presAssocID="{58C1A980-A1CF-42D8-A424-453FB5359F0B}" presName="rootComposite" presStyleCnt="0"/>
      <dgm:spPr/>
    </dgm:pt>
    <dgm:pt modelId="{F38E19B4-8B7D-4B66-AAF2-57578021D6D0}" type="pres">
      <dgm:prSet presAssocID="{58C1A980-A1CF-42D8-A424-453FB5359F0B}" presName="rootText" presStyleLbl="node2" presStyleIdx="0" presStyleCnt="4">
        <dgm:presLayoutVars>
          <dgm:chPref val="3"/>
        </dgm:presLayoutVars>
      </dgm:prSet>
      <dgm:spPr/>
      <dgm:t>
        <a:bodyPr/>
        <a:lstStyle/>
        <a:p>
          <a:endParaRPr lang="es-ES"/>
        </a:p>
      </dgm:t>
    </dgm:pt>
    <dgm:pt modelId="{100A0AEC-CF83-4F42-98ED-45955A1D94F3}" type="pres">
      <dgm:prSet presAssocID="{58C1A980-A1CF-42D8-A424-453FB5359F0B}" presName="rootConnector" presStyleLbl="node2" presStyleIdx="0" presStyleCnt="4"/>
      <dgm:spPr/>
      <dgm:t>
        <a:bodyPr/>
        <a:lstStyle/>
        <a:p>
          <a:endParaRPr lang="es-ES"/>
        </a:p>
      </dgm:t>
    </dgm:pt>
    <dgm:pt modelId="{8C176D6D-2CA8-4D47-B89B-913C653E9726}" type="pres">
      <dgm:prSet presAssocID="{58C1A980-A1CF-42D8-A424-453FB5359F0B}" presName="hierChild4" presStyleCnt="0"/>
      <dgm:spPr/>
    </dgm:pt>
    <dgm:pt modelId="{566FEBEF-F2EA-4361-9F10-1D65CAFF74BB}" type="pres">
      <dgm:prSet presAssocID="{58C1A980-A1CF-42D8-A424-453FB5359F0B}" presName="hierChild5" presStyleCnt="0"/>
      <dgm:spPr/>
    </dgm:pt>
    <dgm:pt modelId="{1F8C41BC-6F56-4312-9C4B-01A6C0FDF4E6}" type="pres">
      <dgm:prSet presAssocID="{D48DC17F-C426-47B5-8F74-2EAF5DCDA0B9}" presName="Name37" presStyleLbl="parChTrans1D2" presStyleIdx="1" presStyleCnt="4"/>
      <dgm:spPr/>
      <dgm:t>
        <a:bodyPr/>
        <a:lstStyle/>
        <a:p>
          <a:endParaRPr lang="es-ES"/>
        </a:p>
      </dgm:t>
    </dgm:pt>
    <dgm:pt modelId="{F24C3959-E5B8-4959-915D-EC626437AC5A}" type="pres">
      <dgm:prSet presAssocID="{9F5440CC-0F4A-44D0-89A4-AA060BF95496}" presName="hierRoot2" presStyleCnt="0">
        <dgm:presLayoutVars>
          <dgm:hierBranch val="init"/>
        </dgm:presLayoutVars>
      </dgm:prSet>
      <dgm:spPr/>
    </dgm:pt>
    <dgm:pt modelId="{B0B8CD25-4188-47DA-A0AE-D3D6A94BA90C}" type="pres">
      <dgm:prSet presAssocID="{9F5440CC-0F4A-44D0-89A4-AA060BF95496}" presName="rootComposite" presStyleCnt="0"/>
      <dgm:spPr/>
    </dgm:pt>
    <dgm:pt modelId="{79C9567D-EF13-4B27-88E8-DEBFDA039287}" type="pres">
      <dgm:prSet presAssocID="{9F5440CC-0F4A-44D0-89A4-AA060BF95496}" presName="rootText" presStyleLbl="node2" presStyleIdx="1" presStyleCnt="4">
        <dgm:presLayoutVars>
          <dgm:chPref val="3"/>
        </dgm:presLayoutVars>
      </dgm:prSet>
      <dgm:spPr/>
      <dgm:t>
        <a:bodyPr/>
        <a:lstStyle/>
        <a:p>
          <a:endParaRPr lang="es-ES"/>
        </a:p>
      </dgm:t>
    </dgm:pt>
    <dgm:pt modelId="{42590D6D-CD4E-4131-B3C8-5CAC3BF3AE66}" type="pres">
      <dgm:prSet presAssocID="{9F5440CC-0F4A-44D0-89A4-AA060BF95496}" presName="rootConnector" presStyleLbl="node2" presStyleIdx="1" presStyleCnt="4"/>
      <dgm:spPr/>
      <dgm:t>
        <a:bodyPr/>
        <a:lstStyle/>
        <a:p>
          <a:endParaRPr lang="es-ES"/>
        </a:p>
      </dgm:t>
    </dgm:pt>
    <dgm:pt modelId="{1C6FDDC8-929A-4524-BA2D-20773614DEBC}" type="pres">
      <dgm:prSet presAssocID="{9F5440CC-0F4A-44D0-89A4-AA060BF95496}" presName="hierChild4" presStyleCnt="0"/>
      <dgm:spPr/>
    </dgm:pt>
    <dgm:pt modelId="{37B87711-BB73-4F9A-AE82-A3FAACD0EEA3}" type="pres">
      <dgm:prSet presAssocID="{9F5440CC-0F4A-44D0-89A4-AA060BF95496}" presName="hierChild5" presStyleCnt="0"/>
      <dgm:spPr/>
    </dgm:pt>
    <dgm:pt modelId="{CC51C239-93AF-405C-AFCF-2466A50E9EAD}" type="pres">
      <dgm:prSet presAssocID="{6FB0F623-EF9D-40C9-A764-D556A9FA3DB3}" presName="Name37" presStyleLbl="parChTrans1D2" presStyleIdx="2" presStyleCnt="4"/>
      <dgm:spPr/>
      <dgm:t>
        <a:bodyPr/>
        <a:lstStyle/>
        <a:p>
          <a:endParaRPr lang="es-ES"/>
        </a:p>
      </dgm:t>
    </dgm:pt>
    <dgm:pt modelId="{CD9DEAD5-2EAA-4EA3-B2B2-A87C815DF84B}" type="pres">
      <dgm:prSet presAssocID="{ED2CC355-3EC0-48B3-9DE3-857252ACDC09}" presName="hierRoot2" presStyleCnt="0">
        <dgm:presLayoutVars>
          <dgm:hierBranch val="init"/>
        </dgm:presLayoutVars>
      </dgm:prSet>
      <dgm:spPr/>
    </dgm:pt>
    <dgm:pt modelId="{CE7668CF-4E15-4C64-B7CE-E07529E9D615}" type="pres">
      <dgm:prSet presAssocID="{ED2CC355-3EC0-48B3-9DE3-857252ACDC09}" presName="rootComposite" presStyleCnt="0"/>
      <dgm:spPr/>
    </dgm:pt>
    <dgm:pt modelId="{E515EE36-721B-4330-8072-56D1C8A5C74D}" type="pres">
      <dgm:prSet presAssocID="{ED2CC355-3EC0-48B3-9DE3-857252ACDC09}" presName="rootText" presStyleLbl="node2" presStyleIdx="2" presStyleCnt="4">
        <dgm:presLayoutVars>
          <dgm:chPref val="3"/>
        </dgm:presLayoutVars>
      </dgm:prSet>
      <dgm:spPr/>
      <dgm:t>
        <a:bodyPr/>
        <a:lstStyle/>
        <a:p>
          <a:endParaRPr lang="es-ES"/>
        </a:p>
      </dgm:t>
    </dgm:pt>
    <dgm:pt modelId="{D29C6160-8A33-49EF-9993-C61511F05238}" type="pres">
      <dgm:prSet presAssocID="{ED2CC355-3EC0-48B3-9DE3-857252ACDC09}" presName="rootConnector" presStyleLbl="node2" presStyleIdx="2" presStyleCnt="4"/>
      <dgm:spPr/>
      <dgm:t>
        <a:bodyPr/>
        <a:lstStyle/>
        <a:p>
          <a:endParaRPr lang="es-ES"/>
        </a:p>
      </dgm:t>
    </dgm:pt>
    <dgm:pt modelId="{C5935BBC-92AC-4E9F-8354-AD9D4F51FA12}" type="pres">
      <dgm:prSet presAssocID="{ED2CC355-3EC0-48B3-9DE3-857252ACDC09}" presName="hierChild4" presStyleCnt="0"/>
      <dgm:spPr/>
    </dgm:pt>
    <dgm:pt modelId="{45DACBC7-7008-44FA-A6EC-C530B9209F33}" type="pres">
      <dgm:prSet presAssocID="{ED2CC355-3EC0-48B3-9DE3-857252ACDC09}" presName="hierChild5" presStyleCnt="0"/>
      <dgm:spPr/>
    </dgm:pt>
    <dgm:pt modelId="{FA67FF76-ACF2-4139-A9D5-B8A65F340C38}" type="pres">
      <dgm:prSet presAssocID="{FA8DCFC1-7698-4F42-973C-FEE89D28A8C0}" presName="Name37" presStyleLbl="parChTrans1D2" presStyleIdx="3" presStyleCnt="4"/>
      <dgm:spPr/>
      <dgm:t>
        <a:bodyPr/>
        <a:lstStyle/>
        <a:p>
          <a:endParaRPr lang="es-ES"/>
        </a:p>
      </dgm:t>
    </dgm:pt>
    <dgm:pt modelId="{1673FA09-8F51-409E-9A79-5B99A7AAB47D}" type="pres">
      <dgm:prSet presAssocID="{F5F4B08D-863E-4BF6-9CC3-8FB67B3F9B96}" presName="hierRoot2" presStyleCnt="0">
        <dgm:presLayoutVars>
          <dgm:hierBranch val="init"/>
        </dgm:presLayoutVars>
      </dgm:prSet>
      <dgm:spPr/>
    </dgm:pt>
    <dgm:pt modelId="{E71251B5-1219-4923-97A0-75A000E234D3}" type="pres">
      <dgm:prSet presAssocID="{F5F4B08D-863E-4BF6-9CC3-8FB67B3F9B96}" presName="rootComposite" presStyleCnt="0"/>
      <dgm:spPr/>
    </dgm:pt>
    <dgm:pt modelId="{733FE0D7-0187-4B09-B182-128CE2E1887D}" type="pres">
      <dgm:prSet presAssocID="{F5F4B08D-863E-4BF6-9CC3-8FB67B3F9B96}" presName="rootText" presStyleLbl="node2" presStyleIdx="3" presStyleCnt="4">
        <dgm:presLayoutVars>
          <dgm:chPref val="3"/>
        </dgm:presLayoutVars>
      </dgm:prSet>
      <dgm:spPr/>
      <dgm:t>
        <a:bodyPr/>
        <a:lstStyle/>
        <a:p>
          <a:endParaRPr lang="es-ES"/>
        </a:p>
      </dgm:t>
    </dgm:pt>
    <dgm:pt modelId="{F625C484-134C-47BD-908D-BA799EC1EF80}" type="pres">
      <dgm:prSet presAssocID="{F5F4B08D-863E-4BF6-9CC3-8FB67B3F9B96}" presName="rootConnector" presStyleLbl="node2" presStyleIdx="3" presStyleCnt="4"/>
      <dgm:spPr/>
      <dgm:t>
        <a:bodyPr/>
        <a:lstStyle/>
        <a:p>
          <a:endParaRPr lang="es-ES"/>
        </a:p>
      </dgm:t>
    </dgm:pt>
    <dgm:pt modelId="{B5F0187A-00D3-44CC-A76A-3D646220A7D6}" type="pres">
      <dgm:prSet presAssocID="{F5F4B08D-863E-4BF6-9CC3-8FB67B3F9B96}" presName="hierChild4" presStyleCnt="0"/>
      <dgm:spPr/>
    </dgm:pt>
    <dgm:pt modelId="{2E4DC10B-98F2-4EE5-B76B-25A24082F961}" type="pres">
      <dgm:prSet presAssocID="{F5F4B08D-863E-4BF6-9CC3-8FB67B3F9B96}" presName="hierChild5" presStyleCnt="0"/>
      <dgm:spPr/>
    </dgm:pt>
    <dgm:pt modelId="{B6DC0352-7458-4FF4-8F17-DF2D9AC89468}" type="pres">
      <dgm:prSet presAssocID="{9EA133E1-C5FE-40BA-8537-387D81BB6AD0}" presName="hierChild3" presStyleCnt="0"/>
      <dgm:spPr/>
    </dgm:pt>
  </dgm:ptLst>
  <dgm:cxnLst>
    <dgm:cxn modelId="{A50AF79C-6EBD-4DA7-A60B-2A2928639224}" type="presOf" srcId="{58C1A980-A1CF-42D8-A424-453FB5359F0B}" destId="{F38E19B4-8B7D-4B66-AAF2-57578021D6D0}" srcOrd="0" destOrd="0" presId="urn:microsoft.com/office/officeart/2005/8/layout/orgChart1"/>
    <dgm:cxn modelId="{2D351E3E-F4C5-44A0-BEB4-BE2E559755C1}" type="presOf" srcId="{9F5440CC-0F4A-44D0-89A4-AA060BF95496}" destId="{79C9567D-EF13-4B27-88E8-DEBFDA039287}" srcOrd="0" destOrd="0" presId="urn:microsoft.com/office/officeart/2005/8/layout/orgChart1"/>
    <dgm:cxn modelId="{C657606B-B7EF-4DDE-A698-E86DD3362474}" type="presOf" srcId="{D48DC17F-C426-47B5-8F74-2EAF5DCDA0B9}" destId="{1F8C41BC-6F56-4312-9C4B-01A6C0FDF4E6}" srcOrd="0" destOrd="0" presId="urn:microsoft.com/office/officeart/2005/8/layout/orgChart1"/>
    <dgm:cxn modelId="{1BBC1639-5C08-43FC-B1FF-30AD120AEAC1}" type="presOf" srcId="{ED2CC355-3EC0-48B3-9DE3-857252ACDC09}" destId="{E515EE36-721B-4330-8072-56D1C8A5C74D}" srcOrd="0" destOrd="0" presId="urn:microsoft.com/office/officeart/2005/8/layout/orgChart1"/>
    <dgm:cxn modelId="{78E43870-DE7A-4866-902A-5D676C5598C4}" type="presOf" srcId="{0C06C299-FC09-40D1-8197-017769A94156}" destId="{464F65C1-EEBC-4474-BA26-70E451B10025}" srcOrd="0" destOrd="0" presId="urn:microsoft.com/office/officeart/2005/8/layout/orgChart1"/>
    <dgm:cxn modelId="{48C3B144-C280-4C75-9355-55F98F85F23D}" srcId="{9EA133E1-C5FE-40BA-8537-387D81BB6AD0}" destId="{ED2CC355-3EC0-48B3-9DE3-857252ACDC09}" srcOrd="2" destOrd="0" parTransId="{6FB0F623-EF9D-40C9-A764-D556A9FA3DB3}" sibTransId="{B1B44B08-526A-448F-AF50-5C246D65409C}"/>
    <dgm:cxn modelId="{87C0BF98-329C-4850-AAFE-0DCDA7D547DA}" type="presOf" srcId="{9EA133E1-C5FE-40BA-8537-387D81BB6AD0}" destId="{BCB3B14F-FC5D-4609-B0B4-FCDC3FE9C7D0}" srcOrd="1" destOrd="0" presId="urn:microsoft.com/office/officeart/2005/8/layout/orgChart1"/>
    <dgm:cxn modelId="{31690463-34FB-4DA0-9B9A-823F5882E9B4}" srcId="{78F2BB0C-767F-4F83-B757-616F14688E34}" destId="{9EA133E1-C5FE-40BA-8537-387D81BB6AD0}" srcOrd="0" destOrd="0" parTransId="{69014C44-E998-4207-8FBD-9BE5CB0E8108}" sibTransId="{3BE6F6D0-37BF-4764-AAC5-8735882BECDA}"/>
    <dgm:cxn modelId="{364ACD89-9196-4871-9D83-B25D3F7684CF}" srcId="{9EA133E1-C5FE-40BA-8537-387D81BB6AD0}" destId="{F5F4B08D-863E-4BF6-9CC3-8FB67B3F9B96}" srcOrd="3" destOrd="0" parTransId="{FA8DCFC1-7698-4F42-973C-FEE89D28A8C0}" sibTransId="{9D22201D-E811-459C-8C77-2D8B6F6521C9}"/>
    <dgm:cxn modelId="{EA386C64-0F9D-499F-A5D4-6074972511A7}" srcId="{9EA133E1-C5FE-40BA-8537-387D81BB6AD0}" destId="{58C1A980-A1CF-42D8-A424-453FB5359F0B}" srcOrd="0" destOrd="0" parTransId="{0C06C299-FC09-40D1-8197-017769A94156}" sibTransId="{6AD0C5F1-F651-4505-94D1-DBE97F5A9AAB}"/>
    <dgm:cxn modelId="{2020BCD8-0E46-41D8-ADE1-78501C12DA6C}" type="presOf" srcId="{78F2BB0C-767F-4F83-B757-616F14688E34}" destId="{8A04355C-508C-4750-AA02-99A67C64EEB2}" srcOrd="0" destOrd="0" presId="urn:microsoft.com/office/officeart/2005/8/layout/orgChart1"/>
    <dgm:cxn modelId="{C3CD3328-B59B-442B-AC15-98F0B7AC9081}" type="presOf" srcId="{FA8DCFC1-7698-4F42-973C-FEE89D28A8C0}" destId="{FA67FF76-ACF2-4139-A9D5-B8A65F340C38}" srcOrd="0" destOrd="0" presId="urn:microsoft.com/office/officeart/2005/8/layout/orgChart1"/>
    <dgm:cxn modelId="{FDA633D2-38D4-4093-B6D4-23530244D66B}" type="presOf" srcId="{6FB0F623-EF9D-40C9-A764-D556A9FA3DB3}" destId="{CC51C239-93AF-405C-AFCF-2466A50E9EAD}" srcOrd="0" destOrd="0" presId="urn:microsoft.com/office/officeart/2005/8/layout/orgChart1"/>
    <dgm:cxn modelId="{1BB611FA-E2C0-4750-8168-3C8795AC3D25}" type="presOf" srcId="{9EA133E1-C5FE-40BA-8537-387D81BB6AD0}" destId="{B6A7CA7C-FB15-4055-A3C8-A1FE86F29131}" srcOrd="0" destOrd="0" presId="urn:microsoft.com/office/officeart/2005/8/layout/orgChart1"/>
    <dgm:cxn modelId="{A78BD709-2E58-4B52-93F3-59F5B22A6B7B}" srcId="{9EA133E1-C5FE-40BA-8537-387D81BB6AD0}" destId="{9F5440CC-0F4A-44D0-89A4-AA060BF95496}" srcOrd="1" destOrd="0" parTransId="{D48DC17F-C426-47B5-8F74-2EAF5DCDA0B9}" sibTransId="{2E5D2C58-509A-4A58-BF2B-5161C843A31D}"/>
    <dgm:cxn modelId="{75B21D8C-150C-4756-A9DA-39A938FDE401}" type="presOf" srcId="{F5F4B08D-863E-4BF6-9CC3-8FB67B3F9B96}" destId="{733FE0D7-0187-4B09-B182-128CE2E1887D}" srcOrd="0" destOrd="0" presId="urn:microsoft.com/office/officeart/2005/8/layout/orgChart1"/>
    <dgm:cxn modelId="{45282B78-B121-48C8-B145-0FE7FD17B0D5}" type="presOf" srcId="{9F5440CC-0F4A-44D0-89A4-AA060BF95496}" destId="{42590D6D-CD4E-4131-B3C8-5CAC3BF3AE66}" srcOrd="1" destOrd="0" presId="urn:microsoft.com/office/officeart/2005/8/layout/orgChart1"/>
    <dgm:cxn modelId="{49266C59-277C-41FF-8021-CB99B43D0E46}" type="presOf" srcId="{58C1A980-A1CF-42D8-A424-453FB5359F0B}" destId="{100A0AEC-CF83-4F42-98ED-45955A1D94F3}" srcOrd="1" destOrd="0" presId="urn:microsoft.com/office/officeart/2005/8/layout/orgChart1"/>
    <dgm:cxn modelId="{03177410-088F-4876-BE40-CAD3E737A307}" type="presOf" srcId="{ED2CC355-3EC0-48B3-9DE3-857252ACDC09}" destId="{D29C6160-8A33-49EF-9993-C61511F05238}" srcOrd="1" destOrd="0" presId="urn:microsoft.com/office/officeart/2005/8/layout/orgChart1"/>
    <dgm:cxn modelId="{D57D0266-3B02-4A84-AC14-12A0EF1DEEAE}" type="presOf" srcId="{F5F4B08D-863E-4BF6-9CC3-8FB67B3F9B96}" destId="{F625C484-134C-47BD-908D-BA799EC1EF80}" srcOrd="1" destOrd="0" presId="urn:microsoft.com/office/officeart/2005/8/layout/orgChart1"/>
    <dgm:cxn modelId="{F82C68B5-E490-43A5-AF3C-4C252B15EBAF}" type="presParOf" srcId="{8A04355C-508C-4750-AA02-99A67C64EEB2}" destId="{628A0BD9-3CCD-481F-8B48-87EC352A375A}" srcOrd="0" destOrd="0" presId="urn:microsoft.com/office/officeart/2005/8/layout/orgChart1"/>
    <dgm:cxn modelId="{BF666AE4-CC89-4C61-AC21-7A62AD145AC1}" type="presParOf" srcId="{628A0BD9-3CCD-481F-8B48-87EC352A375A}" destId="{7B79CB1C-1D6C-4BEB-8407-BF3C70CF2713}" srcOrd="0" destOrd="0" presId="urn:microsoft.com/office/officeart/2005/8/layout/orgChart1"/>
    <dgm:cxn modelId="{6144BBA7-1B66-4619-BF55-8FC469642AE1}" type="presParOf" srcId="{7B79CB1C-1D6C-4BEB-8407-BF3C70CF2713}" destId="{B6A7CA7C-FB15-4055-A3C8-A1FE86F29131}" srcOrd="0" destOrd="0" presId="urn:microsoft.com/office/officeart/2005/8/layout/orgChart1"/>
    <dgm:cxn modelId="{EF96D561-3723-4022-AB7A-2B7A13452D53}" type="presParOf" srcId="{7B79CB1C-1D6C-4BEB-8407-BF3C70CF2713}" destId="{BCB3B14F-FC5D-4609-B0B4-FCDC3FE9C7D0}" srcOrd="1" destOrd="0" presId="urn:microsoft.com/office/officeart/2005/8/layout/orgChart1"/>
    <dgm:cxn modelId="{11462547-F9D0-49B9-94F1-6B327F5ACBCE}" type="presParOf" srcId="{628A0BD9-3CCD-481F-8B48-87EC352A375A}" destId="{40917EF9-C465-45DF-9D54-D91706433BA3}" srcOrd="1" destOrd="0" presId="urn:microsoft.com/office/officeart/2005/8/layout/orgChart1"/>
    <dgm:cxn modelId="{1740AA0D-ECC5-421A-904F-9FAA2F698B07}" type="presParOf" srcId="{40917EF9-C465-45DF-9D54-D91706433BA3}" destId="{464F65C1-EEBC-4474-BA26-70E451B10025}" srcOrd="0" destOrd="0" presId="urn:microsoft.com/office/officeart/2005/8/layout/orgChart1"/>
    <dgm:cxn modelId="{E5DC3B75-6D51-4617-BC22-DA131BFD1062}" type="presParOf" srcId="{40917EF9-C465-45DF-9D54-D91706433BA3}" destId="{74AFCEAB-427B-4745-A848-BF84C4CD5215}" srcOrd="1" destOrd="0" presId="urn:microsoft.com/office/officeart/2005/8/layout/orgChart1"/>
    <dgm:cxn modelId="{CEB47A33-A4CF-4BFB-A43C-B3178FC7C367}" type="presParOf" srcId="{74AFCEAB-427B-4745-A848-BF84C4CD5215}" destId="{3DF69BBA-F958-4603-A2E3-912F8A8AA64A}" srcOrd="0" destOrd="0" presId="urn:microsoft.com/office/officeart/2005/8/layout/orgChart1"/>
    <dgm:cxn modelId="{B5019289-E2B5-4168-BAF7-DB9A10CB849A}" type="presParOf" srcId="{3DF69BBA-F958-4603-A2E3-912F8A8AA64A}" destId="{F38E19B4-8B7D-4B66-AAF2-57578021D6D0}" srcOrd="0" destOrd="0" presId="urn:microsoft.com/office/officeart/2005/8/layout/orgChart1"/>
    <dgm:cxn modelId="{6178CF05-5805-4504-A11B-15192B1A8483}" type="presParOf" srcId="{3DF69BBA-F958-4603-A2E3-912F8A8AA64A}" destId="{100A0AEC-CF83-4F42-98ED-45955A1D94F3}" srcOrd="1" destOrd="0" presId="urn:microsoft.com/office/officeart/2005/8/layout/orgChart1"/>
    <dgm:cxn modelId="{42FAADC2-B7D4-4817-A74D-3D9B8DF9D034}" type="presParOf" srcId="{74AFCEAB-427B-4745-A848-BF84C4CD5215}" destId="{8C176D6D-2CA8-4D47-B89B-913C653E9726}" srcOrd="1" destOrd="0" presId="urn:microsoft.com/office/officeart/2005/8/layout/orgChart1"/>
    <dgm:cxn modelId="{A902F2C3-7357-4CC0-B2FB-6892FE7AA8B1}" type="presParOf" srcId="{74AFCEAB-427B-4745-A848-BF84C4CD5215}" destId="{566FEBEF-F2EA-4361-9F10-1D65CAFF74BB}" srcOrd="2" destOrd="0" presId="urn:microsoft.com/office/officeart/2005/8/layout/orgChart1"/>
    <dgm:cxn modelId="{90E1070C-1341-4863-A64F-5FF91CC19997}" type="presParOf" srcId="{40917EF9-C465-45DF-9D54-D91706433BA3}" destId="{1F8C41BC-6F56-4312-9C4B-01A6C0FDF4E6}" srcOrd="2" destOrd="0" presId="urn:microsoft.com/office/officeart/2005/8/layout/orgChart1"/>
    <dgm:cxn modelId="{F9EF07F5-F3D2-4794-AAF4-A29439468795}" type="presParOf" srcId="{40917EF9-C465-45DF-9D54-D91706433BA3}" destId="{F24C3959-E5B8-4959-915D-EC626437AC5A}" srcOrd="3" destOrd="0" presId="urn:microsoft.com/office/officeart/2005/8/layout/orgChart1"/>
    <dgm:cxn modelId="{BF49137F-8F03-4291-BDE1-0C9A97B3E700}" type="presParOf" srcId="{F24C3959-E5B8-4959-915D-EC626437AC5A}" destId="{B0B8CD25-4188-47DA-A0AE-D3D6A94BA90C}" srcOrd="0" destOrd="0" presId="urn:microsoft.com/office/officeart/2005/8/layout/orgChart1"/>
    <dgm:cxn modelId="{60F00CD7-FA94-4974-A5C6-47CD9C325EA3}" type="presParOf" srcId="{B0B8CD25-4188-47DA-A0AE-D3D6A94BA90C}" destId="{79C9567D-EF13-4B27-88E8-DEBFDA039287}" srcOrd="0" destOrd="0" presId="urn:microsoft.com/office/officeart/2005/8/layout/orgChart1"/>
    <dgm:cxn modelId="{F25D0037-40D0-42AC-B1D0-2BE3B165A72E}" type="presParOf" srcId="{B0B8CD25-4188-47DA-A0AE-D3D6A94BA90C}" destId="{42590D6D-CD4E-4131-B3C8-5CAC3BF3AE66}" srcOrd="1" destOrd="0" presId="urn:microsoft.com/office/officeart/2005/8/layout/orgChart1"/>
    <dgm:cxn modelId="{C709751B-F459-4D06-8C82-2FF93FD145EF}" type="presParOf" srcId="{F24C3959-E5B8-4959-915D-EC626437AC5A}" destId="{1C6FDDC8-929A-4524-BA2D-20773614DEBC}" srcOrd="1" destOrd="0" presId="urn:microsoft.com/office/officeart/2005/8/layout/orgChart1"/>
    <dgm:cxn modelId="{30C42531-D1CE-49A4-980E-3C347C86B685}" type="presParOf" srcId="{F24C3959-E5B8-4959-915D-EC626437AC5A}" destId="{37B87711-BB73-4F9A-AE82-A3FAACD0EEA3}" srcOrd="2" destOrd="0" presId="urn:microsoft.com/office/officeart/2005/8/layout/orgChart1"/>
    <dgm:cxn modelId="{53D4C4AE-09D5-421C-9F1B-1FBAB25BFBD9}" type="presParOf" srcId="{40917EF9-C465-45DF-9D54-D91706433BA3}" destId="{CC51C239-93AF-405C-AFCF-2466A50E9EAD}" srcOrd="4" destOrd="0" presId="urn:microsoft.com/office/officeart/2005/8/layout/orgChart1"/>
    <dgm:cxn modelId="{81E49D88-09B7-4CA4-9BB6-E3DCE9166672}" type="presParOf" srcId="{40917EF9-C465-45DF-9D54-D91706433BA3}" destId="{CD9DEAD5-2EAA-4EA3-B2B2-A87C815DF84B}" srcOrd="5" destOrd="0" presId="urn:microsoft.com/office/officeart/2005/8/layout/orgChart1"/>
    <dgm:cxn modelId="{9C2BCDF9-0734-40A1-A7B9-8F6E9BF04D5C}" type="presParOf" srcId="{CD9DEAD5-2EAA-4EA3-B2B2-A87C815DF84B}" destId="{CE7668CF-4E15-4C64-B7CE-E07529E9D615}" srcOrd="0" destOrd="0" presId="urn:microsoft.com/office/officeart/2005/8/layout/orgChart1"/>
    <dgm:cxn modelId="{0274E1A4-91E4-40AC-A404-DB88FE1205E0}" type="presParOf" srcId="{CE7668CF-4E15-4C64-B7CE-E07529E9D615}" destId="{E515EE36-721B-4330-8072-56D1C8A5C74D}" srcOrd="0" destOrd="0" presId="urn:microsoft.com/office/officeart/2005/8/layout/orgChart1"/>
    <dgm:cxn modelId="{89657D1B-4213-4D07-8E49-692DAF58930E}" type="presParOf" srcId="{CE7668CF-4E15-4C64-B7CE-E07529E9D615}" destId="{D29C6160-8A33-49EF-9993-C61511F05238}" srcOrd="1" destOrd="0" presId="urn:microsoft.com/office/officeart/2005/8/layout/orgChart1"/>
    <dgm:cxn modelId="{6D916C53-F461-44E1-A1F7-F30B294BCFE4}" type="presParOf" srcId="{CD9DEAD5-2EAA-4EA3-B2B2-A87C815DF84B}" destId="{C5935BBC-92AC-4E9F-8354-AD9D4F51FA12}" srcOrd="1" destOrd="0" presId="urn:microsoft.com/office/officeart/2005/8/layout/orgChart1"/>
    <dgm:cxn modelId="{11260A01-7D19-40FA-BBCD-BC7FA13CA6F4}" type="presParOf" srcId="{CD9DEAD5-2EAA-4EA3-B2B2-A87C815DF84B}" destId="{45DACBC7-7008-44FA-A6EC-C530B9209F33}" srcOrd="2" destOrd="0" presId="urn:microsoft.com/office/officeart/2005/8/layout/orgChart1"/>
    <dgm:cxn modelId="{556B883C-82CE-4DD9-8763-C934BE6F7401}" type="presParOf" srcId="{40917EF9-C465-45DF-9D54-D91706433BA3}" destId="{FA67FF76-ACF2-4139-A9D5-B8A65F340C38}" srcOrd="6" destOrd="0" presId="urn:microsoft.com/office/officeart/2005/8/layout/orgChart1"/>
    <dgm:cxn modelId="{2779DAD1-7586-43B3-A2BA-125297295F9B}" type="presParOf" srcId="{40917EF9-C465-45DF-9D54-D91706433BA3}" destId="{1673FA09-8F51-409E-9A79-5B99A7AAB47D}" srcOrd="7" destOrd="0" presId="urn:microsoft.com/office/officeart/2005/8/layout/orgChart1"/>
    <dgm:cxn modelId="{B7AAD6B5-5B89-4188-9E5D-CDBCCCCF5582}" type="presParOf" srcId="{1673FA09-8F51-409E-9A79-5B99A7AAB47D}" destId="{E71251B5-1219-4923-97A0-75A000E234D3}" srcOrd="0" destOrd="0" presId="urn:microsoft.com/office/officeart/2005/8/layout/orgChart1"/>
    <dgm:cxn modelId="{CB4CBB24-414C-4DE5-AC96-59D7B0382C4B}" type="presParOf" srcId="{E71251B5-1219-4923-97A0-75A000E234D3}" destId="{733FE0D7-0187-4B09-B182-128CE2E1887D}" srcOrd="0" destOrd="0" presId="urn:microsoft.com/office/officeart/2005/8/layout/orgChart1"/>
    <dgm:cxn modelId="{945E742C-D35E-43E7-B278-BAF1D1C4F3EA}" type="presParOf" srcId="{E71251B5-1219-4923-97A0-75A000E234D3}" destId="{F625C484-134C-47BD-908D-BA799EC1EF80}" srcOrd="1" destOrd="0" presId="urn:microsoft.com/office/officeart/2005/8/layout/orgChart1"/>
    <dgm:cxn modelId="{EF3C94CF-BCD9-4958-AB4D-4FFBAD1C4B71}" type="presParOf" srcId="{1673FA09-8F51-409E-9A79-5B99A7AAB47D}" destId="{B5F0187A-00D3-44CC-A76A-3D646220A7D6}" srcOrd="1" destOrd="0" presId="urn:microsoft.com/office/officeart/2005/8/layout/orgChart1"/>
    <dgm:cxn modelId="{11B604E0-7D97-4327-ACAC-9BFDA316DCDA}" type="presParOf" srcId="{1673FA09-8F51-409E-9A79-5B99A7AAB47D}" destId="{2E4DC10B-98F2-4EE5-B76B-25A24082F961}" srcOrd="2" destOrd="0" presId="urn:microsoft.com/office/officeart/2005/8/layout/orgChart1"/>
    <dgm:cxn modelId="{BA2C35B0-F06B-4881-B732-27FFA8F9B532}" type="presParOf" srcId="{628A0BD9-3CCD-481F-8B48-87EC352A375A}" destId="{B6DC0352-7458-4FF4-8F17-DF2D9AC89468}"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2BB0C-767F-4F83-B757-616F14688E3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EA133E1-C5FE-40BA-8537-387D81BB6AD0}">
      <dgm:prSet phldrT="[Texto]" custT="1"/>
      <dgm:spPr>
        <a:solidFill>
          <a:srgbClr val="00CC99"/>
        </a:solidFill>
      </dgm:spPr>
      <dgm:t>
        <a:bodyPr/>
        <a:lstStyle/>
        <a:p>
          <a:r>
            <a:rPr lang="ca-ES" sz="1600" b="1" noProof="0" dirty="0" smtClean="0">
              <a:solidFill>
                <a:schemeClr val="tx1"/>
              </a:solidFill>
              <a:latin typeface="Verdana" pitchFamily="34" charset="0"/>
              <a:ea typeface="Verdana" pitchFamily="34" charset="0"/>
              <a:cs typeface="Verdana" pitchFamily="34" charset="0"/>
            </a:rPr>
            <a:t>Casos totals</a:t>
          </a:r>
        </a:p>
        <a:p>
          <a:r>
            <a:rPr lang="ca-ES" sz="1400" b="1" noProof="0" dirty="0" smtClean="0">
              <a:solidFill>
                <a:schemeClr val="tx1"/>
              </a:solidFill>
              <a:latin typeface="Verdana" pitchFamily="34" charset="0"/>
              <a:ea typeface="Verdana" pitchFamily="34" charset="0"/>
              <a:cs typeface="Verdana" pitchFamily="34" charset="0"/>
            </a:rPr>
            <a:t>12.848 casos</a:t>
          </a:r>
          <a:endParaRPr lang="ca-ES" sz="1400" b="1" noProof="0" dirty="0">
            <a:solidFill>
              <a:schemeClr val="tx1"/>
            </a:solidFill>
            <a:latin typeface="Verdana" pitchFamily="34" charset="0"/>
            <a:ea typeface="Verdana" pitchFamily="34" charset="0"/>
            <a:cs typeface="Verdana" pitchFamily="34" charset="0"/>
          </a:endParaRPr>
        </a:p>
      </dgm:t>
    </dgm:pt>
    <dgm:pt modelId="{69014C44-E998-4207-8FBD-9BE5CB0E8108}" type="parTrans" cxnId="{31690463-34FB-4DA0-9B9A-823F5882E9B4}">
      <dgm:prSet/>
      <dgm:spPr/>
      <dgm:t>
        <a:bodyPr/>
        <a:lstStyle/>
        <a:p>
          <a:endParaRPr lang="es-ES"/>
        </a:p>
      </dgm:t>
    </dgm:pt>
    <dgm:pt modelId="{3BE6F6D0-37BF-4764-AAC5-8735882BECDA}" type="sibTrans" cxnId="{31690463-34FB-4DA0-9B9A-823F5882E9B4}">
      <dgm:prSet/>
      <dgm:spPr/>
      <dgm:t>
        <a:bodyPr/>
        <a:lstStyle/>
        <a:p>
          <a:endParaRPr lang="es-ES"/>
        </a:p>
      </dgm:t>
    </dgm:pt>
    <dgm:pt modelId="{58C1A980-A1CF-42D8-A424-453FB5359F0B}">
      <dgm:prSet phldrT="[Texto]"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Sense sostre</a:t>
          </a:r>
        </a:p>
        <a:p>
          <a:r>
            <a:rPr lang="ca-ES" sz="1200" b="1" noProof="0" dirty="0" smtClean="0">
              <a:solidFill>
                <a:schemeClr val="tx1"/>
              </a:solidFill>
              <a:latin typeface="Verdana" pitchFamily="34" charset="0"/>
              <a:ea typeface="Verdana" pitchFamily="34" charset="0"/>
              <a:cs typeface="Verdana" pitchFamily="34" charset="0"/>
            </a:rPr>
            <a:t>3.141 casos</a:t>
          </a:r>
        </a:p>
        <a:p>
          <a:r>
            <a:rPr lang="ca-ES" sz="1200" b="0" noProof="0" dirty="0" smtClean="0">
              <a:solidFill>
                <a:schemeClr val="tx1"/>
              </a:solidFill>
              <a:latin typeface="Verdana" pitchFamily="34" charset="0"/>
              <a:ea typeface="Verdana" pitchFamily="34" charset="0"/>
              <a:cs typeface="Verdana" pitchFamily="34" charset="0"/>
            </a:rPr>
            <a:t>(24,4%)</a:t>
          </a:r>
          <a:endParaRPr lang="ca-ES" sz="1200" b="0" noProof="0" dirty="0">
            <a:solidFill>
              <a:schemeClr val="tx1"/>
            </a:solidFill>
            <a:latin typeface="Verdana" pitchFamily="34" charset="0"/>
            <a:ea typeface="Verdana" pitchFamily="34" charset="0"/>
            <a:cs typeface="Verdana" pitchFamily="34" charset="0"/>
          </a:endParaRPr>
        </a:p>
      </dgm:t>
    </dgm:pt>
    <dgm:pt modelId="{0C06C299-FC09-40D1-8197-017769A94156}" type="parTrans" cxnId="{EA386C64-0F9D-499F-A5D4-6074972511A7}">
      <dgm:prSet/>
      <dgm:spPr>
        <a:ln>
          <a:solidFill>
            <a:srgbClr val="FF9933"/>
          </a:solidFill>
        </a:ln>
      </dgm:spPr>
      <dgm:t>
        <a:bodyPr/>
        <a:lstStyle/>
        <a:p>
          <a:endParaRPr lang="es-ES"/>
        </a:p>
      </dgm:t>
    </dgm:pt>
    <dgm:pt modelId="{6AD0C5F1-F651-4505-94D1-DBE97F5A9AAB}" type="sibTrans" cxnId="{EA386C64-0F9D-499F-A5D4-6074972511A7}">
      <dgm:prSet/>
      <dgm:spPr/>
      <dgm:t>
        <a:bodyPr/>
        <a:lstStyle/>
        <a:p>
          <a:endParaRPr lang="es-ES"/>
        </a:p>
      </dgm:t>
    </dgm:pt>
    <dgm:pt modelId="{9F5440CC-0F4A-44D0-89A4-AA060BF95496}">
      <dgm:prSet phldrT="[Texto]"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Sense habitatge</a:t>
          </a:r>
        </a:p>
        <a:p>
          <a:r>
            <a:rPr lang="ca-ES" sz="1200" b="1" noProof="0" dirty="0" smtClean="0">
              <a:solidFill>
                <a:schemeClr val="tx1"/>
              </a:solidFill>
              <a:latin typeface="Verdana" pitchFamily="34" charset="0"/>
              <a:ea typeface="Verdana" pitchFamily="34" charset="0"/>
              <a:cs typeface="Verdana" pitchFamily="34" charset="0"/>
            </a:rPr>
            <a:t>2.616 casos</a:t>
          </a:r>
        </a:p>
        <a:p>
          <a:r>
            <a:rPr lang="ca-ES" sz="1200" b="0" noProof="0" dirty="0" smtClean="0">
              <a:solidFill>
                <a:schemeClr val="tx1"/>
              </a:solidFill>
              <a:latin typeface="Verdana" pitchFamily="34" charset="0"/>
              <a:ea typeface="Verdana" pitchFamily="34" charset="0"/>
              <a:cs typeface="Verdana" pitchFamily="34" charset="0"/>
            </a:rPr>
            <a:t>(20,4%)</a:t>
          </a:r>
          <a:endParaRPr lang="ca-ES" sz="1200" b="0" noProof="0" dirty="0">
            <a:solidFill>
              <a:schemeClr val="tx1"/>
            </a:solidFill>
            <a:latin typeface="Verdana" pitchFamily="34" charset="0"/>
            <a:ea typeface="Verdana" pitchFamily="34" charset="0"/>
            <a:cs typeface="Verdana" pitchFamily="34" charset="0"/>
          </a:endParaRPr>
        </a:p>
      </dgm:t>
    </dgm:pt>
    <dgm:pt modelId="{D48DC17F-C426-47B5-8F74-2EAF5DCDA0B9}" type="parTrans" cxnId="{A78BD709-2E58-4B52-93F3-59F5B22A6B7B}">
      <dgm:prSet/>
      <dgm:spPr>
        <a:ln>
          <a:solidFill>
            <a:srgbClr val="FF9933"/>
          </a:solidFill>
        </a:ln>
      </dgm:spPr>
      <dgm:t>
        <a:bodyPr/>
        <a:lstStyle/>
        <a:p>
          <a:endParaRPr lang="es-ES"/>
        </a:p>
      </dgm:t>
    </dgm:pt>
    <dgm:pt modelId="{2E5D2C58-509A-4A58-BF2B-5161C843A31D}" type="sibTrans" cxnId="{A78BD709-2E58-4B52-93F3-59F5B22A6B7B}">
      <dgm:prSet/>
      <dgm:spPr/>
      <dgm:t>
        <a:bodyPr/>
        <a:lstStyle/>
        <a:p>
          <a:endParaRPr lang="es-ES"/>
        </a:p>
      </dgm:t>
    </dgm:pt>
    <dgm:pt modelId="{ED2CC355-3EC0-48B3-9DE3-857252ACDC09}">
      <dgm:prSet phldrT="[Texto]"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Habitatge insegur</a:t>
          </a:r>
        </a:p>
        <a:p>
          <a:r>
            <a:rPr lang="ca-ES" sz="1200" b="1" noProof="0" dirty="0" smtClean="0">
              <a:solidFill>
                <a:schemeClr val="tx1"/>
              </a:solidFill>
              <a:latin typeface="Verdana" pitchFamily="34" charset="0"/>
              <a:ea typeface="Verdana" pitchFamily="34" charset="0"/>
              <a:cs typeface="Verdana" pitchFamily="34" charset="0"/>
            </a:rPr>
            <a:t>6.393 casos </a:t>
          </a:r>
        </a:p>
        <a:p>
          <a:r>
            <a:rPr lang="ca-ES" sz="1200" b="0" noProof="0" dirty="0" smtClean="0">
              <a:solidFill>
                <a:schemeClr val="tx1"/>
              </a:solidFill>
              <a:latin typeface="Verdana" pitchFamily="34" charset="0"/>
              <a:ea typeface="Verdana" pitchFamily="34" charset="0"/>
              <a:cs typeface="Verdana" pitchFamily="34" charset="0"/>
            </a:rPr>
            <a:t>(49,8%)</a:t>
          </a:r>
          <a:endParaRPr lang="ca-ES" sz="1200" b="0" noProof="0" dirty="0">
            <a:solidFill>
              <a:schemeClr val="tx1"/>
            </a:solidFill>
            <a:latin typeface="Verdana" pitchFamily="34" charset="0"/>
            <a:ea typeface="Verdana" pitchFamily="34" charset="0"/>
            <a:cs typeface="Verdana" pitchFamily="34" charset="0"/>
          </a:endParaRPr>
        </a:p>
      </dgm:t>
    </dgm:pt>
    <dgm:pt modelId="{6FB0F623-EF9D-40C9-A764-D556A9FA3DB3}" type="parTrans" cxnId="{48C3B144-C280-4C75-9355-55F98F85F23D}">
      <dgm:prSet/>
      <dgm:spPr>
        <a:ln>
          <a:solidFill>
            <a:srgbClr val="FF9933"/>
          </a:solidFill>
        </a:ln>
      </dgm:spPr>
      <dgm:t>
        <a:bodyPr/>
        <a:lstStyle/>
        <a:p>
          <a:endParaRPr lang="es-ES"/>
        </a:p>
      </dgm:t>
    </dgm:pt>
    <dgm:pt modelId="{B1B44B08-526A-448F-AF50-5C246D65409C}" type="sibTrans" cxnId="{48C3B144-C280-4C75-9355-55F98F85F23D}">
      <dgm:prSet/>
      <dgm:spPr/>
      <dgm:t>
        <a:bodyPr/>
        <a:lstStyle/>
        <a:p>
          <a:endParaRPr lang="es-ES"/>
        </a:p>
      </dgm:t>
    </dgm:pt>
    <dgm:pt modelId="{F5F4B08D-863E-4BF6-9CC3-8FB67B3F9B96}">
      <dgm:prSet custT="1"/>
      <dgm:spPr>
        <a:solidFill>
          <a:srgbClr val="00CC99">
            <a:alpha val="50000"/>
          </a:srgbClr>
        </a:solidFill>
      </dgm:spPr>
      <dgm:t>
        <a:bodyPr/>
        <a:lstStyle/>
        <a:p>
          <a:r>
            <a:rPr lang="ca-ES" sz="1300" b="1" noProof="0" dirty="0" smtClean="0">
              <a:solidFill>
                <a:schemeClr val="tx1"/>
              </a:solidFill>
              <a:latin typeface="Verdana" pitchFamily="34" charset="0"/>
              <a:ea typeface="Verdana" pitchFamily="34" charset="0"/>
              <a:cs typeface="Verdana" pitchFamily="34" charset="0"/>
            </a:rPr>
            <a:t>Habitatge inadequat</a:t>
          </a:r>
        </a:p>
        <a:p>
          <a:r>
            <a:rPr lang="ca-ES" sz="1200" b="1" noProof="0" dirty="0" smtClean="0">
              <a:solidFill>
                <a:schemeClr val="tx1"/>
              </a:solidFill>
              <a:latin typeface="Verdana" pitchFamily="34" charset="0"/>
              <a:ea typeface="Verdana" pitchFamily="34" charset="0"/>
              <a:cs typeface="Verdana" pitchFamily="34" charset="0"/>
            </a:rPr>
            <a:t>698 casos</a:t>
          </a:r>
        </a:p>
        <a:p>
          <a:r>
            <a:rPr lang="ca-ES" sz="1200" b="0" noProof="0" dirty="0" smtClean="0">
              <a:solidFill>
                <a:schemeClr val="tx1"/>
              </a:solidFill>
              <a:latin typeface="Verdana" pitchFamily="34" charset="0"/>
              <a:ea typeface="Verdana" pitchFamily="34" charset="0"/>
              <a:cs typeface="Verdana" pitchFamily="34" charset="0"/>
            </a:rPr>
            <a:t>(5,4%)</a:t>
          </a:r>
          <a:endParaRPr lang="ca-ES" sz="1200" b="0" noProof="0" dirty="0">
            <a:solidFill>
              <a:schemeClr val="tx1"/>
            </a:solidFill>
            <a:latin typeface="Verdana" pitchFamily="34" charset="0"/>
            <a:ea typeface="Verdana" pitchFamily="34" charset="0"/>
            <a:cs typeface="Verdana" pitchFamily="34" charset="0"/>
          </a:endParaRPr>
        </a:p>
      </dgm:t>
    </dgm:pt>
    <dgm:pt modelId="{FA8DCFC1-7698-4F42-973C-FEE89D28A8C0}" type="parTrans" cxnId="{364ACD89-9196-4871-9D83-B25D3F7684CF}">
      <dgm:prSet/>
      <dgm:spPr>
        <a:ln>
          <a:solidFill>
            <a:srgbClr val="FF9933"/>
          </a:solidFill>
        </a:ln>
      </dgm:spPr>
      <dgm:t>
        <a:bodyPr/>
        <a:lstStyle/>
        <a:p>
          <a:endParaRPr lang="es-ES"/>
        </a:p>
      </dgm:t>
    </dgm:pt>
    <dgm:pt modelId="{9D22201D-E811-459C-8C77-2D8B6F6521C9}" type="sibTrans" cxnId="{364ACD89-9196-4871-9D83-B25D3F7684CF}">
      <dgm:prSet/>
      <dgm:spPr/>
      <dgm:t>
        <a:bodyPr/>
        <a:lstStyle/>
        <a:p>
          <a:endParaRPr lang="es-ES"/>
        </a:p>
      </dgm:t>
    </dgm:pt>
    <dgm:pt modelId="{8A04355C-508C-4750-AA02-99A67C64EEB2}" type="pres">
      <dgm:prSet presAssocID="{78F2BB0C-767F-4F83-B757-616F14688E34}" presName="hierChild1" presStyleCnt="0">
        <dgm:presLayoutVars>
          <dgm:orgChart val="1"/>
          <dgm:chPref val="1"/>
          <dgm:dir/>
          <dgm:animOne val="branch"/>
          <dgm:animLvl val="lvl"/>
          <dgm:resizeHandles/>
        </dgm:presLayoutVars>
      </dgm:prSet>
      <dgm:spPr/>
      <dgm:t>
        <a:bodyPr/>
        <a:lstStyle/>
        <a:p>
          <a:endParaRPr lang="es-ES"/>
        </a:p>
      </dgm:t>
    </dgm:pt>
    <dgm:pt modelId="{628A0BD9-3CCD-481F-8B48-87EC352A375A}" type="pres">
      <dgm:prSet presAssocID="{9EA133E1-C5FE-40BA-8537-387D81BB6AD0}" presName="hierRoot1" presStyleCnt="0">
        <dgm:presLayoutVars>
          <dgm:hierBranch val="init"/>
        </dgm:presLayoutVars>
      </dgm:prSet>
      <dgm:spPr/>
    </dgm:pt>
    <dgm:pt modelId="{7B79CB1C-1D6C-4BEB-8407-BF3C70CF2713}" type="pres">
      <dgm:prSet presAssocID="{9EA133E1-C5FE-40BA-8537-387D81BB6AD0}" presName="rootComposite1" presStyleCnt="0"/>
      <dgm:spPr/>
    </dgm:pt>
    <dgm:pt modelId="{B6A7CA7C-FB15-4055-A3C8-A1FE86F29131}" type="pres">
      <dgm:prSet presAssocID="{9EA133E1-C5FE-40BA-8537-387D81BB6AD0}" presName="rootText1" presStyleLbl="node0" presStyleIdx="0" presStyleCnt="1">
        <dgm:presLayoutVars>
          <dgm:chPref val="3"/>
        </dgm:presLayoutVars>
      </dgm:prSet>
      <dgm:spPr/>
      <dgm:t>
        <a:bodyPr/>
        <a:lstStyle/>
        <a:p>
          <a:endParaRPr lang="es-ES"/>
        </a:p>
      </dgm:t>
    </dgm:pt>
    <dgm:pt modelId="{BCB3B14F-FC5D-4609-B0B4-FCDC3FE9C7D0}" type="pres">
      <dgm:prSet presAssocID="{9EA133E1-C5FE-40BA-8537-387D81BB6AD0}" presName="rootConnector1" presStyleLbl="node1" presStyleIdx="0" presStyleCnt="0"/>
      <dgm:spPr/>
      <dgm:t>
        <a:bodyPr/>
        <a:lstStyle/>
        <a:p>
          <a:endParaRPr lang="es-ES"/>
        </a:p>
      </dgm:t>
    </dgm:pt>
    <dgm:pt modelId="{40917EF9-C465-45DF-9D54-D91706433BA3}" type="pres">
      <dgm:prSet presAssocID="{9EA133E1-C5FE-40BA-8537-387D81BB6AD0}" presName="hierChild2" presStyleCnt="0"/>
      <dgm:spPr/>
    </dgm:pt>
    <dgm:pt modelId="{464F65C1-EEBC-4474-BA26-70E451B10025}" type="pres">
      <dgm:prSet presAssocID="{0C06C299-FC09-40D1-8197-017769A94156}" presName="Name37" presStyleLbl="parChTrans1D2" presStyleIdx="0" presStyleCnt="4"/>
      <dgm:spPr/>
      <dgm:t>
        <a:bodyPr/>
        <a:lstStyle/>
        <a:p>
          <a:endParaRPr lang="es-ES"/>
        </a:p>
      </dgm:t>
    </dgm:pt>
    <dgm:pt modelId="{74AFCEAB-427B-4745-A848-BF84C4CD5215}" type="pres">
      <dgm:prSet presAssocID="{58C1A980-A1CF-42D8-A424-453FB5359F0B}" presName="hierRoot2" presStyleCnt="0">
        <dgm:presLayoutVars>
          <dgm:hierBranch val="init"/>
        </dgm:presLayoutVars>
      </dgm:prSet>
      <dgm:spPr/>
    </dgm:pt>
    <dgm:pt modelId="{3DF69BBA-F958-4603-A2E3-912F8A8AA64A}" type="pres">
      <dgm:prSet presAssocID="{58C1A980-A1CF-42D8-A424-453FB5359F0B}" presName="rootComposite" presStyleCnt="0"/>
      <dgm:spPr/>
    </dgm:pt>
    <dgm:pt modelId="{F38E19B4-8B7D-4B66-AAF2-57578021D6D0}" type="pres">
      <dgm:prSet presAssocID="{58C1A980-A1CF-42D8-A424-453FB5359F0B}" presName="rootText" presStyleLbl="node2" presStyleIdx="0" presStyleCnt="4">
        <dgm:presLayoutVars>
          <dgm:chPref val="3"/>
        </dgm:presLayoutVars>
      </dgm:prSet>
      <dgm:spPr/>
      <dgm:t>
        <a:bodyPr/>
        <a:lstStyle/>
        <a:p>
          <a:endParaRPr lang="es-ES"/>
        </a:p>
      </dgm:t>
    </dgm:pt>
    <dgm:pt modelId="{100A0AEC-CF83-4F42-98ED-45955A1D94F3}" type="pres">
      <dgm:prSet presAssocID="{58C1A980-A1CF-42D8-A424-453FB5359F0B}" presName="rootConnector" presStyleLbl="node2" presStyleIdx="0" presStyleCnt="4"/>
      <dgm:spPr/>
      <dgm:t>
        <a:bodyPr/>
        <a:lstStyle/>
        <a:p>
          <a:endParaRPr lang="es-ES"/>
        </a:p>
      </dgm:t>
    </dgm:pt>
    <dgm:pt modelId="{8C176D6D-2CA8-4D47-B89B-913C653E9726}" type="pres">
      <dgm:prSet presAssocID="{58C1A980-A1CF-42D8-A424-453FB5359F0B}" presName="hierChild4" presStyleCnt="0"/>
      <dgm:spPr/>
    </dgm:pt>
    <dgm:pt modelId="{566FEBEF-F2EA-4361-9F10-1D65CAFF74BB}" type="pres">
      <dgm:prSet presAssocID="{58C1A980-A1CF-42D8-A424-453FB5359F0B}" presName="hierChild5" presStyleCnt="0"/>
      <dgm:spPr/>
    </dgm:pt>
    <dgm:pt modelId="{1F8C41BC-6F56-4312-9C4B-01A6C0FDF4E6}" type="pres">
      <dgm:prSet presAssocID="{D48DC17F-C426-47B5-8F74-2EAF5DCDA0B9}" presName="Name37" presStyleLbl="parChTrans1D2" presStyleIdx="1" presStyleCnt="4"/>
      <dgm:spPr/>
      <dgm:t>
        <a:bodyPr/>
        <a:lstStyle/>
        <a:p>
          <a:endParaRPr lang="es-ES"/>
        </a:p>
      </dgm:t>
    </dgm:pt>
    <dgm:pt modelId="{F24C3959-E5B8-4959-915D-EC626437AC5A}" type="pres">
      <dgm:prSet presAssocID="{9F5440CC-0F4A-44D0-89A4-AA060BF95496}" presName="hierRoot2" presStyleCnt="0">
        <dgm:presLayoutVars>
          <dgm:hierBranch val="init"/>
        </dgm:presLayoutVars>
      </dgm:prSet>
      <dgm:spPr/>
    </dgm:pt>
    <dgm:pt modelId="{B0B8CD25-4188-47DA-A0AE-D3D6A94BA90C}" type="pres">
      <dgm:prSet presAssocID="{9F5440CC-0F4A-44D0-89A4-AA060BF95496}" presName="rootComposite" presStyleCnt="0"/>
      <dgm:spPr/>
    </dgm:pt>
    <dgm:pt modelId="{79C9567D-EF13-4B27-88E8-DEBFDA039287}" type="pres">
      <dgm:prSet presAssocID="{9F5440CC-0F4A-44D0-89A4-AA060BF95496}" presName="rootText" presStyleLbl="node2" presStyleIdx="1" presStyleCnt="4">
        <dgm:presLayoutVars>
          <dgm:chPref val="3"/>
        </dgm:presLayoutVars>
      </dgm:prSet>
      <dgm:spPr/>
      <dgm:t>
        <a:bodyPr/>
        <a:lstStyle/>
        <a:p>
          <a:endParaRPr lang="es-ES"/>
        </a:p>
      </dgm:t>
    </dgm:pt>
    <dgm:pt modelId="{42590D6D-CD4E-4131-B3C8-5CAC3BF3AE66}" type="pres">
      <dgm:prSet presAssocID="{9F5440CC-0F4A-44D0-89A4-AA060BF95496}" presName="rootConnector" presStyleLbl="node2" presStyleIdx="1" presStyleCnt="4"/>
      <dgm:spPr/>
      <dgm:t>
        <a:bodyPr/>
        <a:lstStyle/>
        <a:p>
          <a:endParaRPr lang="es-ES"/>
        </a:p>
      </dgm:t>
    </dgm:pt>
    <dgm:pt modelId="{1C6FDDC8-929A-4524-BA2D-20773614DEBC}" type="pres">
      <dgm:prSet presAssocID="{9F5440CC-0F4A-44D0-89A4-AA060BF95496}" presName="hierChild4" presStyleCnt="0"/>
      <dgm:spPr/>
    </dgm:pt>
    <dgm:pt modelId="{37B87711-BB73-4F9A-AE82-A3FAACD0EEA3}" type="pres">
      <dgm:prSet presAssocID="{9F5440CC-0F4A-44D0-89A4-AA060BF95496}" presName="hierChild5" presStyleCnt="0"/>
      <dgm:spPr/>
    </dgm:pt>
    <dgm:pt modelId="{CC51C239-93AF-405C-AFCF-2466A50E9EAD}" type="pres">
      <dgm:prSet presAssocID="{6FB0F623-EF9D-40C9-A764-D556A9FA3DB3}" presName="Name37" presStyleLbl="parChTrans1D2" presStyleIdx="2" presStyleCnt="4"/>
      <dgm:spPr/>
      <dgm:t>
        <a:bodyPr/>
        <a:lstStyle/>
        <a:p>
          <a:endParaRPr lang="es-ES"/>
        </a:p>
      </dgm:t>
    </dgm:pt>
    <dgm:pt modelId="{CD9DEAD5-2EAA-4EA3-B2B2-A87C815DF84B}" type="pres">
      <dgm:prSet presAssocID="{ED2CC355-3EC0-48B3-9DE3-857252ACDC09}" presName="hierRoot2" presStyleCnt="0">
        <dgm:presLayoutVars>
          <dgm:hierBranch val="init"/>
        </dgm:presLayoutVars>
      </dgm:prSet>
      <dgm:spPr/>
    </dgm:pt>
    <dgm:pt modelId="{CE7668CF-4E15-4C64-B7CE-E07529E9D615}" type="pres">
      <dgm:prSet presAssocID="{ED2CC355-3EC0-48B3-9DE3-857252ACDC09}" presName="rootComposite" presStyleCnt="0"/>
      <dgm:spPr/>
    </dgm:pt>
    <dgm:pt modelId="{E515EE36-721B-4330-8072-56D1C8A5C74D}" type="pres">
      <dgm:prSet presAssocID="{ED2CC355-3EC0-48B3-9DE3-857252ACDC09}" presName="rootText" presStyleLbl="node2" presStyleIdx="2" presStyleCnt="4">
        <dgm:presLayoutVars>
          <dgm:chPref val="3"/>
        </dgm:presLayoutVars>
      </dgm:prSet>
      <dgm:spPr/>
      <dgm:t>
        <a:bodyPr/>
        <a:lstStyle/>
        <a:p>
          <a:endParaRPr lang="es-ES"/>
        </a:p>
      </dgm:t>
    </dgm:pt>
    <dgm:pt modelId="{D29C6160-8A33-49EF-9993-C61511F05238}" type="pres">
      <dgm:prSet presAssocID="{ED2CC355-3EC0-48B3-9DE3-857252ACDC09}" presName="rootConnector" presStyleLbl="node2" presStyleIdx="2" presStyleCnt="4"/>
      <dgm:spPr/>
      <dgm:t>
        <a:bodyPr/>
        <a:lstStyle/>
        <a:p>
          <a:endParaRPr lang="es-ES"/>
        </a:p>
      </dgm:t>
    </dgm:pt>
    <dgm:pt modelId="{C5935BBC-92AC-4E9F-8354-AD9D4F51FA12}" type="pres">
      <dgm:prSet presAssocID="{ED2CC355-3EC0-48B3-9DE3-857252ACDC09}" presName="hierChild4" presStyleCnt="0"/>
      <dgm:spPr/>
    </dgm:pt>
    <dgm:pt modelId="{45DACBC7-7008-44FA-A6EC-C530B9209F33}" type="pres">
      <dgm:prSet presAssocID="{ED2CC355-3EC0-48B3-9DE3-857252ACDC09}" presName="hierChild5" presStyleCnt="0"/>
      <dgm:spPr/>
    </dgm:pt>
    <dgm:pt modelId="{FA67FF76-ACF2-4139-A9D5-B8A65F340C38}" type="pres">
      <dgm:prSet presAssocID="{FA8DCFC1-7698-4F42-973C-FEE89D28A8C0}" presName="Name37" presStyleLbl="parChTrans1D2" presStyleIdx="3" presStyleCnt="4"/>
      <dgm:spPr/>
      <dgm:t>
        <a:bodyPr/>
        <a:lstStyle/>
        <a:p>
          <a:endParaRPr lang="es-ES"/>
        </a:p>
      </dgm:t>
    </dgm:pt>
    <dgm:pt modelId="{1673FA09-8F51-409E-9A79-5B99A7AAB47D}" type="pres">
      <dgm:prSet presAssocID="{F5F4B08D-863E-4BF6-9CC3-8FB67B3F9B96}" presName="hierRoot2" presStyleCnt="0">
        <dgm:presLayoutVars>
          <dgm:hierBranch val="init"/>
        </dgm:presLayoutVars>
      </dgm:prSet>
      <dgm:spPr/>
    </dgm:pt>
    <dgm:pt modelId="{E71251B5-1219-4923-97A0-75A000E234D3}" type="pres">
      <dgm:prSet presAssocID="{F5F4B08D-863E-4BF6-9CC3-8FB67B3F9B96}" presName="rootComposite" presStyleCnt="0"/>
      <dgm:spPr/>
    </dgm:pt>
    <dgm:pt modelId="{733FE0D7-0187-4B09-B182-128CE2E1887D}" type="pres">
      <dgm:prSet presAssocID="{F5F4B08D-863E-4BF6-9CC3-8FB67B3F9B96}" presName="rootText" presStyleLbl="node2" presStyleIdx="3" presStyleCnt="4">
        <dgm:presLayoutVars>
          <dgm:chPref val="3"/>
        </dgm:presLayoutVars>
      </dgm:prSet>
      <dgm:spPr/>
      <dgm:t>
        <a:bodyPr/>
        <a:lstStyle/>
        <a:p>
          <a:endParaRPr lang="es-ES"/>
        </a:p>
      </dgm:t>
    </dgm:pt>
    <dgm:pt modelId="{F625C484-134C-47BD-908D-BA799EC1EF80}" type="pres">
      <dgm:prSet presAssocID="{F5F4B08D-863E-4BF6-9CC3-8FB67B3F9B96}" presName="rootConnector" presStyleLbl="node2" presStyleIdx="3" presStyleCnt="4"/>
      <dgm:spPr/>
      <dgm:t>
        <a:bodyPr/>
        <a:lstStyle/>
        <a:p>
          <a:endParaRPr lang="es-ES"/>
        </a:p>
      </dgm:t>
    </dgm:pt>
    <dgm:pt modelId="{B5F0187A-00D3-44CC-A76A-3D646220A7D6}" type="pres">
      <dgm:prSet presAssocID="{F5F4B08D-863E-4BF6-9CC3-8FB67B3F9B96}" presName="hierChild4" presStyleCnt="0"/>
      <dgm:spPr/>
    </dgm:pt>
    <dgm:pt modelId="{2E4DC10B-98F2-4EE5-B76B-25A24082F961}" type="pres">
      <dgm:prSet presAssocID="{F5F4B08D-863E-4BF6-9CC3-8FB67B3F9B96}" presName="hierChild5" presStyleCnt="0"/>
      <dgm:spPr/>
    </dgm:pt>
    <dgm:pt modelId="{B6DC0352-7458-4FF4-8F17-DF2D9AC89468}" type="pres">
      <dgm:prSet presAssocID="{9EA133E1-C5FE-40BA-8537-387D81BB6AD0}" presName="hierChild3" presStyleCnt="0"/>
      <dgm:spPr/>
    </dgm:pt>
  </dgm:ptLst>
  <dgm:cxnLst>
    <dgm:cxn modelId="{1173B0BF-2C24-4191-ADDC-D0F08DBBFBA4}" type="presOf" srcId="{58C1A980-A1CF-42D8-A424-453FB5359F0B}" destId="{100A0AEC-CF83-4F42-98ED-45955A1D94F3}" srcOrd="1" destOrd="0" presId="urn:microsoft.com/office/officeart/2005/8/layout/orgChart1"/>
    <dgm:cxn modelId="{0E8624A2-BC04-4061-91F1-0C53E335428E}" type="presOf" srcId="{58C1A980-A1CF-42D8-A424-453FB5359F0B}" destId="{F38E19B4-8B7D-4B66-AAF2-57578021D6D0}" srcOrd="0" destOrd="0" presId="urn:microsoft.com/office/officeart/2005/8/layout/orgChart1"/>
    <dgm:cxn modelId="{48C3B144-C280-4C75-9355-55F98F85F23D}" srcId="{9EA133E1-C5FE-40BA-8537-387D81BB6AD0}" destId="{ED2CC355-3EC0-48B3-9DE3-857252ACDC09}" srcOrd="2" destOrd="0" parTransId="{6FB0F623-EF9D-40C9-A764-D556A9FA3DB3}" sibTransId="{B1B44B08-526A-448F-AF50-5C246D65409C}"/>
    <dgm:cxn modelId="{6AD5757D-6BD4-4DF1-84D6-4E04B82A7A2D}" type="presOf" srcId="{6FB0F623-EF9D-40C9-A764-D556A9FA3DB3}" destId="{CC51C239-93AF-405C-AFCF-2466A50E9EAD}" srcOrd="0" destOrd="0" presId="urn:microsoft.com/office/officeart/2005/8/layout/orgChart1"/>
    <dgm:cxn modelId="{7E5069A9-2B73-4A52-9679-D9A166515AB6}" type="presOf" srcId="{9EA133E1-C5FE-40BA-8537-387D81BB6AD0}" destId="{BCB3B14F-FC5D-4609-B0B4-FCDC3FE9C7D0}" srcOrd="1" destOrd="0" presId="urn:microsoft.com/office/officeart/2005/8/layout/orgChart1"/>
    <dgm:cxn modelId="{31690463-34FB-4DA0-9B9A-823F5882E9B4}" srcId="{78F2BB0C-767F-4F83-B757-616F14688E34}" destId="{9EA133E1-C5FE-40BA-8537-387D81BB6AD0}" srcOrd="0" destOrd="0" parTransId="{69014C44-E998-4207-8FBD-9BE5CB0E8108}" sibTransId="{3BE6F6D0-37BF-4764-AAC5-8735882BECDA}"/>
    <dgm:cxn modelId="{364ACD89-9196-4871-9D83-B25D3F7684CF}" srcId="{9EA133E1-C5FE-40BA-8537-387D81BB6AD0}" destId="{F5F4B08D-863E-4BF6-9CC3-8FB67B3F9B96}" srcOrd="3" destOrd="0" parTransId="{FA8DCFC1-7698-4F42-973C-FEE89D28A8C0}" sibTransId="{9D22201D-E811-459C-8C77-2D8B6F6521C9}"/>
    <dgm:cxn modelId="{06E7BAD7-B4E6-4FA4-A51B-4487C5943C40}" type="presOf" srcId="{FA8DCFC1-7698-4F42-973C-FEE89D28A8C0}" destId="{FA67FF76-ACF2-4139-A9D5-B8A65F340C38}" srcOrd="0" destOrd="0" presId="urn:microsoft.com/office/officeart/2005/8/layout/orgChart1"/>
    <dgm:cxn modelId="{EA386C64-0F9D-499F-A5D4-6074972511A7}" srcId="{9EA133E1-C5FE-40BA-8537-387D81BB6AD0}" destId="{58C1A980-A1CF-42D8-A424-453FB5359F0B}" srcOrd="0" destOrd="0" parTransId="{0C06C299-FC09-40D1-8197-017769A94156}" sibTransId="{6AD0C5F1-F651-4505-94D1-DBE97F5A9AAB}"/>
    <dgm:cxn modelId="{F799CCB6-6D18-4CE2-8833-B4E836C7D72C}" type="presOf" srcId="{F5F4B08D-863E-4BF6-9CC3-8FB67B3F9B96}" destId="{F625C484-134C-47BD-908D-BA799EC1EF80}" srcOrd="1" destOrd="0" presId="urn:microsoft.com/office/officeart/2005/8/layout/orgChart1"/>
    <dgm:cxn modelId="{1881CEC1-372D-4F83-B666-6C4E1BD28551}" type="presOf" srcId="{ED2CC355-3EC0-48B3-9DE3-857252ACDC09}" destId="{D29C6160-8A33-49EF-9993-C61511F05238}" srcOrd="1" destOrd="0" presId="urn:microsoft.com/office/officeart/2005/8/layout/orgChart1"/>
    <dgm:cxn modelId="{A78BD709-2E58-4B52-93F3-59F5B22A6B7B}" srcId="{9EA133E1-C5FE-40BA-8537-387D81BB6AD0}" destId="{9F5440CC-0F4A-44D0-89A4-AA060BF95496}" srcOrd="1" destOrd="0" parTransId="{D48DC17F-C426-47B5-8F74-2EAF5DCDA0B9}" sibTransId="{2E5D2C58-509A-4A58-BF2B-5161C843A31D}"/>
    <dgm:cxn modelId="{95F2FD6A-E937-4C87-A862-A43F0C70838A}" type="presOf" srcId="{ED2CC355-3EC0-48B3-9DE3-857252ACDC09}" destId="{E515EE36-721B-4330-8072-56D1C8A5C74D}" srcOrd="0" destOrd="0" presId="urn:microsoft.com/office/officeart/2005/8/layout/orgChart1"/>
    <dgm:cxn modelId="{7388B449-7C6C-49AE-8A44-01C977600222}" type="presOf" srcId="{D48DC17F-C426-47B5-8F74-2EAF5DCDA0B9}" destId="{1F8C41BC-6F56-4312-9C4B-01A6C0FDF4E6}" srcOrd="0" destOrd="0" presId="urn:microsoft.com/office/officeart/2005/8/layout/orgChart1"/>
    <dgm:cxn modelId="{D8DC52EC-9A3C-4724-9021-AC8D027D09E8}" type="presOf" srcId="{9EA133E1-C5FE-40BA-8537-387D81BB6AD0}" destId="{B6A7CA7C-FB15-4055-A3C8-A1FE86F29131}" srcOrd="0" destOrd="0" presId="urn:microsoft.com/office/officeart/2005/8/layout/orgChart1"/>
    <dgm:cxn modelId="{B7E84BD8-1B7D-4719-8DC7-685CD33568F4}" type="presOf" srcId="{78F2BB0C-767F-4F83-B757-616F14688E34}" destId="{8A04355C-508C-4750-AA02-99A67C64EEB2}" srcOrd="0" destOrd="0" presId="urn:microsoft.com/office/officeart/2005/8/layout/orgChart1"/>
    <dgm:cxn modelId="{0FEAAEE8-773E-42CC-8CC1-874AEB91E3EF}" type="presOf" srcId="{9F5440CC-0F4A-44D0-89A4-AA060BF95496}" destId="{79C9567D-EF13-4B27-88E8-DEBFDA039287}" srcOrd="0" destOrd="0" presId="urn:microsoft.com/office/officeart/2005/8/layout/orgChart1"/>
    <dgm:cxn modelId="{2EE68D95-3402-4A52-8C54-0D76D37E408D}" type="presOf" srcId="{F5F4B08D-863E-4BF6-9CC3-8FB67B3F9B96}" destId="{733FE0D7-0187-4B09-B182-128CE2E1887D}" srcOrd="0" destOrd="0" presId="urn:microsoft.com/office/officeart/2005/8/layout/orgChart1"/>
    <dgm:cxn modelId="{45EDF5E0-F4F3-4A1D-A637-6BE222DDD21A}" type="presOf" srcId="{0C06C299-FC09-40D1-8197-017769A94156}" destId="{464F65C1-EEBC-4474-BA26-70E451B10025}" srcOrd="0" destOrd="0" presId="urn:microsoft.com/office/officeart/2005/8/layout/orgChart1"/>
    <dgm:cxn modelId="{B84B733B-F145-469B-84BE-0481B334FEFF}" type="presOf" srcId="{9F5440CC-0F4A-44D0-89A4-AA060BF95496}" destId="{42590D6D-CD4E-4131-B3C8-5CAC3BF3AE66}" srcOrd="1" destOrd="0" presId="urn:microsoft.com/office/officeart/2005/8/layout/orgChart1"/>
    <dgm:cxn modelId="{5BC84D84-7EDC-435E-BC4B-6DA5BD967FC1}" type="presParOf" srcId="{8A04355C-508C-4750-AA02-99A67C64EEB2}" destId="{628A0BD9-3CCD-481F-8B48-87EC352A375A}" srcOrd="0" destOrd="0" presId="urn:microsoft.com/office/officeart/2005/8/layout/orgChart1"/>
    <dgm:cxn modelId="{7823A32F-EF01-4F8A-95D6-C7656E72B382}" type="presParOf" srcId="{628A0BD9-3CCD-481F-8B48-87EC352A375A}" destId="{7B79CB1C-1D6C-4BEB-8407-BF3C70CF2713}" srcOrd="0" destOrd="0" presId="urn:microsoft.com/office/officeart/2005/8/layout/orgChart1"/>
    <dgm:cxn modelId="{FE03E70E-17E7-4276-9960-6465954EEC72}" type="presParOf" srcId="{7B79CB1C-1D6C-4BEB-8407-BF3C70CF2713}" destId="{B6A7CA7C-FB15-4055-A3C8-A1FE86F29131}" srcOrd="0" destOrd="0" presId="urn:microsoft.com/office/officeart/2005/8/layout/orgChart1"/>
    <dgm:cxn modelId="{0286D5FB-B30F-4796-94D1-080CC4E92DC1}" type="presParOf" srcId="{7B79CB1C-1D6C-4BEB-8407-BF3C70CF2713}" destId="{BCB3B14F-FC5D-4609-B0B4-FCDC3FE9C7D0}" srcOrd="1" destOrd="0" presId="urn:microsoft.com/office/officeart/2005/8/layout/orgChart1"/>
    <dgm:cxn modelId="{4CFE8584-15FE-412F-836D-DA25AD9C4194}" type="presParOf" srcId="{628A0BD9-3CCD-481F-8B48-87EC352A375A}" destId="{40917EF9-C465-45DF-9D54-D91706433BA3}" srcOrd="1" destOrd="0" presId="urn:microsoft.com/office/officeart/2005/8/layout/orgChart1"/>
    <dgm:cxn modelId="{B26356DB-DF52-4308-B9A7-A50DC7BA77CE}" type="presParOf" srcId="{40917EF9-C465-45DF-9D54-D91706433BA3}" destId="{464F65C1-EEBC-4474-BA26-70E451B10025}" srcOrd="0" destOrd="0" presId="urn:microsoft.com/office/officeart/2005/8/layout/orgChart1"/>
    <dgm:cxn modelId="{01A94C44-4A40-44ED-941B-E95A2A6AB392}" type="presParOf" srcId="{40917EF9-C465-45DF-9D54-D91706433BA3}" destId="{74AFCEAB-427B-4745-A848-BF84C4CD5215}" srcOrd="1" destOrd="0" presId="urn:microsoft.com/office/officeart/2005/8/layout/orgChart1"/>
    <dgm:cxn modelId="{E4ED465C-A634-4A5D-B49C-8080395C5E83}" type="presParOf" srcId="{74AFCEAB-427B-4745-A848-BF84C4CD5215}" destId="{3DF69BBA-F958-4603-A2E3-912F8A8AA64A}" srcOrd="0" destOrd="0" presId="urn:microsoft.com/office/officeart/2005/8/layout/orgChart1"/>
    <dgm:cxn modelId="{D4C8F544-E58A-4EA1-A82C-B3D32A323A73}" type="presParOf" srcId="{3DF69BBA-F958-4603-A2E3-912F8A8AA64A}" destId="{F38E19B4-8B7D-4B66-AAF2-57578021D6D0}" srcOrd="0" destOrd="0" presId="urn:microsoft.com/office/officeart/2005/8/layout/orgChart1"/>
    <dgm:cxn modelId="{CBFF428E-F2DB-4FB9-8570-43BF9045642E}" type="presParOf" srcId="{3DF69BBA-F958-4603-A2E3-912F8A8AA64A}" destId="{100A0AEC-CF83-4F42-98ED-45955A1D94F3}" srcOrd="1" destOrd="0" presId="urn:microsoft.com/office/officeart/2005/8/layout/orgChart1"/>
    <dgm:cxn modelId="{ADCB0158-EFA5-4199-95D4-3AB52E8D9FE9}" type="presParOf" srcId="{74AFCEAB-427B-4745-A848-BF84C4CD5215}" destId="{8C176D6D-2CA8-4D47-B89B-913C653E9726}" srcOrd="1" destOrd="0" presId="urn:microsoft.com/office/officeart/2005/8/layout/orgChart1"/>
    <dgm:cxn modelId="{10003C91-C08D-4408-9168-4E3742C772CD}" type="presParOf" srcId="{74AFCEAB-427B-4745-A848-BF84C4CD5215}" destId="{566FEBEF-F2EA-4361-9F10-1D65CAFF74BB}" srcOrd="2" destOrd="0" presId="urn:microsoft.com/office/officeart/2005/8/layout/orgChart1"/>
    <dgm:cxn modelId="{A7F55F42-64A7-451A-8541-F08504C9D1D8}" type="presParOf" srcId="{40917EF9-C465-45DF-9D54-D91706433BA3}" destId="{1F8C41BC-6F56-4312-9C4B-01A6C0FDF4E6}" srcOrd="2" destOrd="0" presId="urn:microsoft.com/office/officeart/2005/8/layout/orgChart1"/>
    <dgm:cxn modelId="{702ACF24-2534-406F-B273-0028890F0250}" type="presParOf" srcId="{40917EF9-C465-45DF-9D54-D91706433BA3}" destId="{F24C3959-E5B8-4959-915D-EC626437AC5A}" srcOrd="3" destOrd="0" presId="urn:microsoft.com/office/officeart/2005/8/layout/orgChart1"/>
    <dgm:cxn modelId="{5BBEDA28-3F1B-4F22-A278-537C46650375}" type="presParOf" srcId="{F24C3959-E5B8-4959-915D-EC626437AC5A}" destId="{B0B8CD25-4188-47DA-A0AE-D3D6A94BA90C}" srcOrd="0" destOrd="0" presId="urn:microsoft.com/office/officeart/2005/8/layout/orgChart1"/>
    <dgm:cxn modelId="{349A6AC2-9D42-42D7-B6AF-A4C146C7C12F}" type="presParOf" srcId="{B0B8CD25-4188-47DA-A0AE-D3D6A94BA90C}" destId="{79C9567D-EF13-4B27-88E8-DEBFDA039287}" srcOrd="0" destOrd="0" presId="urn:microsoft.com/office/officeart/2005/8/layout/orgChart1"/>
    <dgm:cxn modelId="{6178DBCD-DB1C-46D7-91CF-F1012A156EA3}" type="presParOf" srcId="{B0B8CD25-4188-47DA-A0AE-D3D6A94BA90C}" destId="{42590D6D-CD4E-4131-B3C8-5CAC3BF3AE66}" srcOrd="1" destOrd="0" presId="urn:microsoft.com/office/officeart/2005/8/layout/orgChart1"/>
    <dgm:cxn modelId="{32B10A89-7A0F-42D3-83B9-1377BFC68EBC}" type="presParOf" srcId="{F24C3959-E5B8-4959-915D-EC626437AC5A}" destId="{1C6FDDC8-929A-4524-BA2D-20773614DEBC}" srcOrd="1" destOrd="0" presId="urn:microsoft.com/office/officeart/2005/8/layout/orgChart1"/>
    <dgm:cxn modelId="{D0C2F4B4-2A27-4F61-B499-EE8FE2BE3AE8}" type="presParOf" srcId="{F24C3959-E5B8-4959-915D-EC626437AC5A}" destId="{37B87711-BB73-4F9A-AE82-A3FAACD0EEA3}" srcOrd="2" destOrd="0" presId="urn:microsoft.com/office/officeart/2005/8/layout/orgChart1"/>
    <dgm:cxn modelId="{3EE43DDA-D6F7-43C5-95F5-314328ECFB8E}" type="presParOf" srcId="{40917EF9-C465-45DF-9D54-D91706433BA3}" destId="{CC51C239-93AF-405C-AFCF-2466A50E9EAD}" srcOrd="4" destOrd="0" presId="urn:microsoft.com/office/officeart/2005/8/layout/orgChart1"/>
    <dgm:cxn modelId="{34FFE950-B2CB-4D0D-9171-F3CD80BD3705}" type="presParOf" srcId="{40917EF9-C465-45DF-9D54-D91706433BA3}" destId="{CD9DEAD5-2EAA-4EA3-B2B2-A87C815DF84B}" srcOrd="5" destOrd="0" presId="urn:microsoft.com/office/officeart/2005/8/layout/orgChart1"/>
    <dgm:cxn modelId="{ECD85F7E-C104-4BF0-B15E-F030B11BEF74}" type="presParOf" srcId="{CD9DEAD5-2EAA-4EA3-B2B2-A87C815DF84B}" destId="{CE7668CF-4E15-4C64-B7CE-E07529E9D615}" srcOrd="0" destOrd="0" presId="urn:microsoft.com/office/officeart/2005/8/layout/orgChart1"/>
    <dgm:cxn modelId="{8AEA99A5-BFDB-4B82-AEFA-D7E07C6C7976}" type="presParOf" srcId="{CE7668CF-4E15-4C64-B7CE-E07529E9D615}" destId="{E515EE36-721B-4330-8072-56D1C8A5C74D}" srcOrd="0" destOrd="0" presId="urn:microsoft.com/office/officeart/2005/8/layout/orgChart1"/>
    <dgm:cxn modelId="{FA6BB926-EFAA-42CC-A02E-CDD48E823402}" type="presParOf" srcId="{CE7668CF-4E15-4C64-B7CE-E07529E9D615}" destId="{D29C6160-8A33-49EF-9993-C61511F05238}" srcOrd="1" destOrd="0" presId="urn:microsoft.com/office/officeart/2005/8/layout/orgChart1"/>
    <dgm:cxn modelId="{75389082-67B0-4FAC-893E-7B0FAB9F15BA}" type="presParOf" srcId="{CD9DEAD5-2EAA-4EA3-B2B2-A87C815DF84B}" destId="{C5935BBC-92AC-4E9F-8354-AD9D4F51FA12}" srcOrd="1" destOrd="0" presId="urn:microsoft.com/office/officeart/2005/8/layout/orgChart1"/>
    <dgm:cxn modelId="{47E6B7C8-F59F-4081-A71E-525758BA54D7}" type="presParOf" srcId="{CD9DEAD5-2EAA-4EA3-B2B2-A87C815DF84B}" destId="{45DACBC7-7008-44FA-A6EC-C530B9209F33}" srcOrd="2" destOrd="0" presId="urn:microsoft.com/office/officeart/2005/8/layout/orgChart1"/>
    <dgm:cxn modelId="{DC0CDD56-757F-454D-A2D1-C2F020F99727}" type="presParOf" srcId="{40917EF9-C465-45DF-9D54-D91706433BA3}" destId="{FA67FF76-ACF2-4139-A9D5-B8A65F340C38}" srcOrd="6" destOrd="0" presId="urn:microsoft.com/office/officeart/2005/8/layout/orgChart1"/>
    <dgm:cxn modelId="{337177C8-EFB0-4448-99B6-AB158EDC12B2}" type="presParOf" srcId="{40917EF9-C465-45DF-9D54-D91706433BA3}" destId="{1673FA09-8F51-409E-9A79-5B99A7AAB47D}" srcOrd="7" destOrd="0" presId="urn:microsoft.com/office/officeart/2005/8/layout/orgChart1"/>
    <dgm:cxn modelId="{5128FA1A-EA68-4C87-B4C1-468286FAEAEC}" type="presParOf" srcId="{1673FA09-8F51-409E-9A79-5B99A7AAB47D}" destId="{E71251B5-1219-4923-97A0-75A000E234D3}" srcOrd="0" destOrd="0" presId="urn:microsoft.com/office/officeart/2005/8/layout/orgChart1"/>
    <dgm:cxn modelId="{C2E3C745-AE4A-453C-BE4E-1310A4AF968D}" type="presParOf" srcId="{E71251B5-1219-4923-97A0-75A000E234D3}" destId="{733FE0D7-0187-4B09-B182-128CE2E1887D}" srcOrd="0" destOrd="0" presId="urn:microsoft.com/office/officeart/2005/8/layout/orgChart1"/>
    <dgm:cxn modelId="{3FFCF74A-40F9-4DF2-A7D2-A6F9B2B50F1C}" type="presParOf" srcId="{E71251B5-1219-4923-97A0-75A000E234D3}" destId="{F625C484-134C-47BD-908D-BA799EC1EF80}" srcOrd="1" destOrd="0" presId="urn:microsoft.com/office/officeart/2005/8/layout/orgChart1"/>
    <dgm:cxn modelId="{72C77C2F-A77C-4198-A614-809892EB512D}" type="presParOf" srcId="{1673FA09-8F51-409E-9A79-5B99A7AAB47D}" destId="{B5F0187A-00D3-44CC-A76A-3D646220A7D6}" srcOrd="1" destOrd="0" presId="urn:microsoft.com/office/officeart/2005/8/layout/orgChart1"/>
    <dgm:cxn modelId="{4E851BE7-6121-45B8-A77A-C2F739C8D08B}" type="presParOf" srcId="{1673FA09-8F51-409E-9A79-5B99A7AAB47D}" destId="{2E4DC10B-98F2-4EE5-B76B-25A24082F961}" srcOrd="2" destOrd="0" presId="urn:microsoft.com/office/officeart/2005/8/layout/orgChart1"/>
    <dgm:cxn modelId="{17101BA4-2EC2-4AE0-9158-85F5CD2D74A1}" type="presParOf" srcId="{628A0BD9-3CCD-481F-8B48-87EC352A375A}" destId="{B6DC0352-7458-4FF4-8F17-DF2D9AC8946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BFA02-B46E-4B95-8738-20D1CA28079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S"/>
        </a:p>
      </dgm:t>
    </dgm:pt>
    <dgm:pt modelId="{ACE8712A-9CB7-47CD-9469-48787540175C}">
      <dgm:prSet phldrT="[Texto]" custT="1"/>
      <dgm:spPr>
        <a:solidFill>
          <a:srgbClr val="00CC99"/>
        </a:solidFill>
      </dgm:spPr>
      <dgm:t>
        <a:bodyPr/>
        <a:lstStyle/>
        <a:p>
          <a:pPr algn="l"/>
          <a:endParaRPr lang="es-ES" sz="1000" b="1" dirty="0" smtClean="0">
            <a:solidFill>
              <a:schemeClr val="tx1"/>
            </a:solidFill>
            <a:latin typeface="Verdana" pitchFamily="34" charset="0"/>
            <a:ea typeface="Verdana" pitchFamily="34" charset="0"/>
            <a:cs typeface="Verdana" pitchFamily="34" charset="0"/>
          </a:endParaRPr>
        </a:p>
        <a:p>
          <a:pPr algn="just"/>
          <a:r>
            <a:rPr lang="ca-ES" sz="1400" b="1" noProof="0" dirty="0" smtClean="0">
              <a:solidFill>
                <a:schemeClr val="tx1"/>
              </a:solidFill>
              <a:latin typeface="Verdana" pitchFamily="34" charset="0"/>
              <a:ea typeface="Verdana" pitchFamily="34" charset="0"/>
              <a:cs typeface="Verdana" pitchFamily="34" charset="0"/>
            </a:rPr>
            <a:t> Antecedents</a:t>
          </a:r>
          <a:endParaRPr lang="ca-ES" sz="1400" b="1" noProof="0" dirty="0">
            <a:solidFill>
              <a:schemeClr val="tx1"/>
            </a:solidFill>
            <a:latin typeface="Verdana" pitchFamily="34" charset="0"/>
            <a:ea typeface="Verdana" pitchFamily="34" charset="0"/>
            <a:cs typeface="Verdana" pitchFamily="34" charset="0"/>
          </a:endParaRPr>
        </a:p>
      </dgm:t>
    </dgm:pt>
    <dgm:pt modelId="{84D39ABC-0D6C-44AD-9282-FBAE4F373CE9}" type="parTrans" cxnId="{002C2ADD-CBDB-4E3C-AA32-7C023584D807}">
      <dgm:prSet/>
      <dgm:spPr/>
      <dgm:t>
        <a:bodyPr/>
        <a:lstStyle/>
        <a:p>
          <a:endParaRPr lang="es-ES"/>
        </a:p>
      </dgm:t>
    </dgm:pt>
    <dgm:pt modelId="{95E9B983-820E-4C16-89C9-D4C13360D6F2}" type="sibTrans" cxnId="{002C2ADD-CBDB-4E3C-AA32-7C023584D807}">
      <dgm:prSet/>
      <dgm:spPr/>
      <dgm:t>
        <a:bodyPr/>
        <a:lstStyle/>
        <a:p>
          <a:endParaRPr lang="es-ES"/>
        </a:p>
      </dgm:t>
    </dgm:pt>
    <dgm:pt modelId="{DFBC6E0A-45F1-4FA8-AE06-890C1C034D6C}">
      <dgm:prSet custT="1"/>
      <dgm:spPr>
        <a:solidFill>
          <a:srgbClr val="00CC99">
            <a:alpha val="50000"/>
          </a:srgbClr>
        </a:solidFill>
      </dgm:spPr>
      <dgm:t>
        <a:bodyPr/>
        <a:lstStyle/>
        <a:p>
          <a:pPr algn="just"/>
          <a:r>
            <a:rPr lang="ca-ES" sz="1400" b="1" noProof="0" dirty="0" smtClean="0">
              <a:solidFill>
                <a:schemeClr val="tx1"/>
              </a:solidFill>
              <a:latin typeface="Verdana" pitchFamily="34" charset="0"/>
              <a:ea typeface="Verdana" pitchFamily="34" charset="0"/>
              <a:cs typeface="Verdana" pitchFamily="34" charset="0"/>
            </a:rPr>
            <a:t> Quantificació</a:t>
          </a:r>
        </a:p>
        <a:p>
          <a:pPr marL="85725" indent="-85725" algn="just">
            <a:tabLst>
              <a:tab pos="85725" algn="l"/>
            </a:tabLst>
          </a:pPr>
          <a:r>
            <a:rPr lang="ca-ES" sz="1200" b="1" noProof="0" dirty="0" smtClean="0">
              <a:solidFill>
                <a:schemeClr val="tx1"/>
              </a:solidFill>
              <a:latin typeface="Verdana" pitchFamily="34" charset="0"/>
              <a:ea typeface="Verdana" pitchFamily="34" charset="0"/>
              <a:cs typeface="Verdana" pitchFamily="34" charset="0"/>
            </a:rPr>
            <a:t>●Al conjunt de Catalunya, s’han estimat un total de 48.454 casos de mal allotjament atesos durant el 2014.</a:t>
          </a:r>
        </a:p>
        <a:p>
          <a:pPr marL="85725" indent="-85725" algn="just">
            <a:tabLst>
              <a:tab pos="85725" algn="l"/>
            </a:tabLst>
          </a:pPr>
          <a:r>
            <a:rPr lang="ca-ES" sz="1200" b="1" noProof="0" dirty="0" smtClean="0">
              <a:solidFill>
                <a:schemeClr val="tx1"/>
              </a:solidFill>
              <a:latin typeface="Verdana" pitchFamily="34" charset="0"/>
              <a:ea typeface="Verdana" pitchFamily="34" charset="0"/>
              <a:cs typeface="Verdana" pitchFamily="34" charset="0"/>
            </a:rPr>
            <a:t>●Tenint en compte les tipologies ETHOS de mal allotjament, aquests casos es distribueixen de la següent manera: 5.433 casos sense sostre (11,2%), 8.634 casos sense habitatge (17,8%), 26.705 casos d’habitatge insegur (55,1%) i 7.682 casos d’habitatge inadequat (15,9%).</a:t>
          </a:r>
        </a:p>
      </dgm:t>
    </dgm:pt>
    <dgm:pt modelId="{A5896686-EBE2-46AB-91DD-A3FAE1520165}" type="parTrans" cxnId="{DF39F10A-DCE0-4387-9F25-F0E6CED604B0}">
      <dgm:prSet/>
      <dgm:spPr/>
      <dgm:t>
        <a:bodyPr/>
        <a:lstStyle/>
        <a:p>
          <a:endParaRPr lang="es-ES"/>
        </a:p>
      </dgm:t>
    </dgm:pt>
    <dgm:pt modelId="{DEA0B5E4-50EB-4F33-9891-F214A551F397}" type="sibTrans" cxnId="{DF39F10A-DCE0-4387-9F25-F0E6CED604B0}">
      <dgm:prSet/>
      <dgm:spPr/>
      <dgm:t>
        <a:bodyPr/>
        <a:lstStyle/>
        <a:p>
          <a:endParaRPr lang="es-ES"/>
        </a:p>
      </dgm:t>
    </dgm:pt>
    <dgm:pt modelId="{6D5B6C90-041C-4DB3-8E63-2790408E3584}">
      <dgm:prSet custT="1"/>
      <dgm:spPr>
        <a:solidFill>
          <a:srgbClr val="00CC99"/>
        </a:solidFill>
      </dgm:spPr>
      <dgm:t>
        <a:bodyPr/>
        <a:lstStyle/>
        <a:p>
          <a:pPr algn="just"/>
          <a:r>
            <a:rPr lang="ca-ES" sz="1400" b="1" noProof="0" dirty="0" smtClean="0">
              <a:solidFill>
                <a:schemeClr val="tx1"/>
              </a:solidFill>
              <a:latin typeface="Verdana" pitchFamily="34" charset="0"/>
              <a:ea typeface="Verdana" pitchFamily="34" charset="0"/>
              <a:cs typeface="Verdana" pitchFamily="34" charset="0"/>
            </a:rPr>
            <a:t> Tendència futura</a:t>
          </a:r>
        </a:p>
        <a:p>
          <a:pPr marL="85725" indent="-85725" algn="just"/>
          <a:r>
            <a:rPr lang="ca-ES" sz="1200" b="1" noProof="0" dirty="0" smtClean="0">
              <a:solidFill>
                <a:schemeClr val="tx1"/>
              </a:solidFill>
              <a:latin typeface="Verdana"/>
              <a:ea typeface="Verdana"/>
              <a:cs typeface="Verdana"/>
            </a:rPr>
            <a:t>●De manera global, la percepció dels municipis és que els casos de mal allotjament es mantinguin (46,8%) o augmentin (44,7%). Però quan tenim en compte la grandària dels municipis, mentre que als més petits la percepció és que la tendència es mantingui, als més grans es preveu que els casos de mal allotjament augmentin. </a:t>
          </a:r>
          <a:endParaRPr lang="ca-ES" sz="1200" b="1" noProof="0" dirty="0">
            <a:solidFill>
              <a:schemeClr val="tx1"/>
            </a:solidFill>
          </a:endParaRPr>
        </a:p>
      </dgm:t>
    </dgm:pt>
    <dgm:pt modelId="{A4F51650-CAB3-40EB-9489-E68FD7B5355F}" type="parTrans" cxnId="{7103399A-2F45-4E6D-91E6-8C5838C76E05}">
      <dgm:prSet/>
      <dgm:spPr/>
      <dgm:t>
        <a:bodyPr/>
        <a:lstStyle/>
        <a:p>
          <a:endParaRPr lang="es-ES"/>
        </a:p>
      </dgm:t>
    </dgm:pt>
    <dgm:pt modelId="{7C97EFFF-D2DD-4EE3-8860-9FE51E0E2F76}" type="sibTrans" cxnId="{7103399A-2F45-4E6D-91E6-8C5838C76E05}">
      <dgm:prSet/>
      <dgm:spPr/>
      <dgm:t>
        <a:bodyPr/>
        <a:lstStyle/>
        <a:p>
          <a:endParaRPr lang="es-ES"/>
        </a:p>
      </dgm:t>
    </dgm:pt>
    <dgm:pt modelId="{0489F4B5-59DE-4DFB-889C-EC545302CCF8}">
      <dgm:prSet phldrT="[Texto]" custT="1"/>
      <dgm:spPr>
        <a:solidFill>
          <a:srgbClr val="00CC99"/>
        </a:solidFill>
      </dgm:spPr>
      <dgm:t>
        <a:bodyPr/>
        <a:lstStyle/>
        <a:p>
          <a:pPr algn="just"/>
          <a:r>
            <a:rPr lang="ca-ES" sz="1200" b="1" noProof="0" dirty="0" smtClean="0">
              <a:solidFill>
                <a:schemeClr val="tx1"/>
              </a:solidFill>
              <a:latin typeface="Verdana" pitchFamily="34" charset="0"/>
              <a:ea typeface="Verdana" pitchFamily="34" charset="0"/>
              <a:cs typeface="Verdana" pitchFamily="34" charset="0"/>
            </a:rPr>
            <a:t>Aquesta anàlisi és una resposta a la Moció 212/X del Parlament de Catalunya, sobre la problemàtica del “</a:t>
          </a:r>
          <a:r>
            <a:rPr lang="ca-ES" sz="1200" b="1" noProof="0" dirty="0" err="1" smtClean="0">
              <a:solidFill>
                <a:schemeClr val="tx1"/>
              </a:solidFill>
              <a:latin typeface="Verdana" pitchFamily="34" charset="0"/>
              <a:ea typeface="Verdana" pitchFamily="34" charset="0"/>
              <a:cs typeface="Verdana" pitchFamily="34" charset="0"/>
            </a:rPr>
            <a:t>sensellarisme</a:t>
          </a:r>
          <a:r>
            <a:rPr lang="ca-ES" sz="1200" b="1" noProof="0" dirty="0" smtClean="0">
              <a:solidFill>
                <a:schemeClr val="tx1"/>
              </a:solidFill>
              <a:latin typeface="Verdana" pitchFamily="34" charset="0"/>
              <a:ea typeface="Verdana" pitchFamily="34" charset="0"/>
              <a:cs typeface="Verdana" pitchFamily="34" charset="0"/>
            </a:rPr>
            <a:t>” (7 de maig de 2015) que va instar al Govern a impulsar la quantificació de les persones amb problemàtiques d’allotjament i incloure dades sobre els perfils de les persones afectades incloent les tipologies ETHOS d’exclusió residencial.</a:t>
          </a:r>
          <a:endParaRPr lang="ca-ES" sz="1200" b="1" noProof="0" dirty="0">
            <a:solidFill>
              <a:schemeClr val="tx1"/>
            </a:solidFill>
            <a:latin typeface="Verdana" pitchFamily="34" charset="0"/>
            <a:ea typeface="Verdana" pitchFamily="34" charset="0"/>
            <a:cs typeface="Verdana" pitchFamily="34" charset="0"/>
          </a:endParaRPr>
        </a:p>
      </dgm:t>
    </dgm:pt>
    <dgm:pt modelId="{5663A306-085E-4581-A06F-8FFE71817F17}" type="sibTrans" cxnId="{67F7B23A-AFD5-411C-9A3B-1D52B2C3FC85}">
      <dgm:prSet/>
      <dgm:spPr/>
      <dgm:t>
        <a:bodyPr/>
        <a:lstStyle/>
        <a:p>
          <a:endParaRPr lang="es-ES"/>
        </a:p>
      </dgm:t>
    </dgm:pt>
    <dgm:pt modelId="{0FDE2A1A-D147-4E63-8E6D-97CCEC0DE705}" type="parTrans" cxnId="{67F7B23A-AFD5-411C-9A3B-1D52B2C3FC85}">
      <dgm:prSet/>
      <dgm:spPr/>
      <dgm:t>
        <a:bodyPr/>
        <a:lstStyle/>
        <a:p>
          <a:endParaRPr lang="es-ES"/>
        </a:p>
      </dgm:t>
    </dgm:pt>
    <dgm:pt modelId="{62D8AB2D-6439-4265-AD0F-E26BEEFCD520}" type="pres">
      <dgm:prSet presAssocID="{5D6BFA02-B46E-4B95-8738-20D1CA28079F}" presName="linear" presStyleCnt="0">
        <dgm:presLayoutVars>
          <dgm:dir/>
          <dgm:resizeHandles val="exact"/>
        </dgm:presLayoutVars>
      </dgm:prSet>
      <dgm:spPr/>
      <dgm:t>
        <a:bodyPr/>
        <a:lstStyle/>
        <a:p>
          <a:endParaRPr lang="es-ES"/>
        </a:p>
      </dgm:t>
    </dgm:pt>
    <dgm:pt modelId="{3E60CA3E-61BD-48DD-9E92-7693396879E2}" type="pres">
      <dgm:prSet presAssocID="{ACE8712A-9CB7-47CD-9469-48787540175C}" presName="comp" presStyleCnt="0"/>
      <dgm:spPr/>
    </dgm:pt>
    <dgm:pt modelId="{24902418-8ECE-4398-9C48-1AC3B166078F}" type="pres">
      <dgm:prSet presAssocID="{ACE8712A-9CB7-47CD-9469-48787540175C}" presName="box" presStyleLbl="node1" presStyleIdx="0" presStyleCnt="3" custLinFactNeighborX="-28395"/>
      <dgm:spPr/>
      <dgm:t>
        <a:bodyPr/>
        <a:lstStyle/>
        <a:p>
          <a:endParaRPr lang="es-ES"/>
        </a:p>
      </dgm:t>
    </dgm:pt>
    <dgm:pt modelId="{3692A46E-7644-4BA7-8123-CCC825E56B64}" type="pres">
      <dgm:prSet presAssocID="{ACE8712A-9CB7-47CD-9469-48787540175C}" presName="img"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B7A47C63-E3BA-4C10-AB73-326E56E46488}" type="pres">
      <dgm:prSet presAssocID="{ACE8712A-9CB7-47CD-9469-48787540175C}" presName="text" presStyleLbl="node1" presStyleIdx="0" presStyleCnt="3">
        <dgm:presLayoutVars>
          <dgm:bulletEnabled val="1"/>
        </dgm:presLayoutVars>
      </dgm:prSet>
      <dgm:spPr/>
      <dgm:t>
        <a:bodyPr/>
        <a:lstStyle/>
        <a:p>
          <a:endParaRPr lang="es-ES"/>
        </a:p>
      </dgm:t>
    </dgm:pt>
    <dgm:pt modelId="{C15BBE52-CAED-4630-B149-206DA9B3D9E9}" type="pres">
      <dgm:prSet presAssocID="{95E9B983-820E-4C16-89C9-D4C13360D6F2}" presName="spacer" presStyleCnt="0"/>
      <dgm:spPr/>
    </dgm:pt>
    <dgm:pt modelId="{AF0D8F29-0617-4821-A955-DCEA97F9C18A}" type="pres">
      <dgm:prSet presAssocID="{DFBC6E0A-45F1-4FA8-AE06-890C1C034D6C}" presName="comp" presStyleCnt="0"/>
      <dgm:spPr/>
    </dgm:pt>
    <dgm:pt modelId="{1F342C66-ABFC-4CD9-ACB1-B869935AFC6C}" type="pres">
      <dgm:prSet presAssocID="{DFBC6E0A-45F1-4FA8-AE06-890C1C034D6C}" presName="box" presStyleLbl="node1" presStyleIdx="1" presStyleCnt="3"/>
      <dgm:spPr/>
      <dgm:t>
        <a:bodyPr/>
        <a:lstStyle/>
        <a:p>
          <a:endParaRPr lang="es-ES"/>
        </a:p>
      </dgm:t>
    </dgm:pt>
    <dgm:pt modelId="{B53AE52E-0FB2-4456-8505-E01D62ABBE1D}" type="pres">
      <dgm:prSet presAssocID="{DFBC6E0A-45F1-4FA8-AE06-890C1C034D6C}" presName="img"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B20A75AE-86F8-4190-B5A4-314EAE2A4E44}" type="pres">
      <dgm:prSet presAssocID="{DFBC6E0A-45F1-4FA8-AE06-890C1C034D6C}" presName="text" presStyleLbl="node1" presStyleIdx="1" presStyleCnt="3">
        <dgm:presLayoutVars>
          <dgm:bulletEnabled val="1"/>
        </dgm:presLayoutVars>
      </dgm:prSet>
      <dgm:spPr/>
      <dgm:t>
        <a:bodyPr/>
        <a:lstStyle/>
        <a:p>
          <a:endParaRPr lang="es-ES"/>
        </a:p>
      </dgm:t>
    </dgm:pt>
    <dgm:pt modelId="{83B4B166-E9B3-4DC2-8DF0-F5B7ADB55708}" type="pres">
      <dgm:prSet presAssocID="{DEA0B5E4-50EB-4F33-9891-F214A551F397}" presName="spacer" presStyleCnt="0"/>
      <dgm:spPr/>
    </dgm:pt>
    <dgm:pt modelId="{31BB8395-06F9-4C0A-9B7F-35395B10B225}" type="pres">
      <dgm:prSet presAssocID="{6D5B6C90-041C-4DB3-8E63-2790408E3584}" presName="comp" presStyleCnt="0"/>
      <dgm:spPr/>
    </dgm:pt>
    <dgm:pt modelId="{D437327A-F90B-4C21-843F-624D9C41F0C8}" type="pres">
      <dgm:prSet presAssocID="{6D5B6C90-041C-4DB3-8E63-2790408E3584}" presName="box" presStyleLbl="node1" presStyleIdx="2" presStyleCnt="3"/>
      <dgm:spPr/>
      <dgm:t>
        <a:bodyPr/>
        <a:lstStyle/>
        <a:p>
          <a:endParaRPr lang="es-ES"/>
        </a:p>
      </dgm:t>
    </dgm:pt>
    <dgm:pt modelId="{8D77E5C8-119A-4E3D-B4D8-32A520B711D5}" type="pres">
      <dgm:prSet presAssocID="{6D5B6C90-041C-4DB3-8E63-2790408E3584}" presName="img"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 modelId="{C748687B-50B3-44FC-8D78-411586CAE8DD}" type="pres">
      <dgm:prSet presAssocID="{6D5B6C90-041C-4DB3-8E63-2790408E3584}" presName="text" presStyleLbl="node1" presStyleIdx="2" presStyleCnt="3">
        <dgm:presLayoutVars>
          <dgm:bulletEnabled val="1"/>
        </dgm:presLayoutVars>
      </dgm:prSet>
      <dgm:spPr/>
      <dgm:t>
        <a:bodyPr/>
        <a:lstStyle/>
        <a:p>
          <a:endParaRPr lang="es-ES"/>
        </a:p>
      </dgm:t>
    </dgm:pt>
  </dgm:ptLst>
  <dgm:cxnLst>
    <dgm:cxn modelId="{A73D9714-7DE3-449C-8845-A5EE424B9D20}" type="presOf" srcId="{6D5B6C90-041C-4DB3-8E63-2790408E3584}" destId="{D437327A-F90B-4C21-843F-624D9C41F0C8}" srcOrd="0" destOrd="0" presId="urn:microsoft.com/office/officeart/2005/8/layout/vList4#1"/>
    <dgm:cxn modelId="{B698EF56-3D22-4B1A-98EB-9B4CA7AEECFD}" type="presOf" srcId="{5D6BFA02-B46E-4B95-8738-20D1CA28079F}" destId="{62D8AB2D-6439-4265-AD0F-E26BEEFCD520}" srcOrd="0" destOrd="0" presId="urn:microsoft.com/office/officeart/2005/8/layout/vList4#1"/>
    <dgm:cxn modelId="{7103399A-2F45-4E6D-91E6-8C5838C76E05}" srcId="{5D6BFA02-B46E-4B95-8738-20D1CA28079F}" destId="{6D5B6C90-041C-4DB3-8E63-2790408E3584}" srcOrd="2" destOrd="0" parTransId="{A4F51650-CAB3-40EB-9489-E68FD7B5355F}" sibTransId="{7C97EFFF-D2DD-4EE3-8860-9FE51E0E2F76}"/>
    <dgm:cxn modelId="{2153CEDF-2250-4806-9617-5896E9F66D8A}" type="presOf" srcId="{ACE8712A-9CB7-47CD-9469-48787540175C}" destId="{B7A47C63-E3BA-4C10-AB73-326E56E46488}" srcOrd="1" destOrd="0" presId="urn:microsoft.com/office/officeart/2005/8/layout/vList4#1"/>
    <dgm:cxn modelId="{0C7199AD-9112-43F6-AB17-C767460170BB}" type="presOf" srcId="{ACE8712A-9CB7-47CD-9469-48787540175C}" destId="{24902418-8ECE-4398-9C48-1AC3B166078F}" srcOrd="0" destOrd="0" presId="urn:microsoft.com/office/officeart/2005/8/layout/vList4#1"/>
    <dgm:cxn modelId="{002C2ADD-CBDB-4E3C-AA32-7C023584D807}" srcId="{5D6BFA02-B46E-4B95-8738-20D1CA28079F}" destId="{ACE8712A-9CB7-47CD-9469-48787540175C}" srcOrd="0" destOrd="0" parTransId="{84D39ABC-0D6C-44AD-9282-FBAE4F373CE9}" sibTransId="{95E9B983-820E-4C16-89C9-D4C13360D6F2}"/>
    <dgm:cxn modelId="{A79DB102-6B0A-4137-A291-B3D067B3B2BE}" type="presOf" srcId="{DFBC6E0A-45F1-4FA8-AE06-890C1C034D6C}" destId="{1F342C66-ABFC-4CD9-ACB1-B869935AFC6C}" srcOrd="0" destOrd="0" presId="urn:microsoft.com/office/officeart/2005/8/layout/vList4#1"/>
    <dgm:cxn modelId="{C26C409C-897E-4F4A-81E5-1A52093E782C}" type="presOf" srcId="{0489F4B5-59DE-4DFB-889C-EC545302CCF8}" destId="{B7A47C63-E3BA-4C10-AB73-326E56E46488}" srcOrd="1" destOrd="1" presId="urn:microsoft.com/office/officeart/2005/8/layout/vList4#1"/>
    <dgm:cxn modelId="{B4B6F0E6-387F-4F5D-9950-7E3493A41E47}" type="presOf" srcId="{DFBC6E0A-45F1-4FA8-AE06-890C1C034D6C}" destId="{B20A75AE-86F8-4190-B5A4-314EAE2A4E44}" srcOrd="1" destOrd="0" presId="urn:microsoft.com/office/officeart/2005/8/layout/vList4#1"/>
    <dgm:cxn modelId="{BAECAAE7-632D-45AA-8D47-F8A1BBED6124}" type="presOf" srcId="{6D5B6C90-041C-4DB3-8E63-2790408E3584}" destId="{C748687B-50B3-44FC-8D78-411586CAE8DD}" srcOrd="1" destOrd="0" presId="urn:microsoft.com/office/officeart/2005/8/layout/vList4#1"/>
    <dgm:cxn modelId="{DF39F10A-DCE0-4387-9F25-F0E6CED604B0}" srcId="{5D6BFA02-B46E-4B95-8738-20D1CA28079F}" destId="{DFBC6E0A-45F1-4FA8-AE06-890C1C034D6C}" srcOrd="1" destOrd="0" parTransId="{A5896686-EBE2-46AB-91DD-A3FAE1520165}" sibTransId="{DEA0B5E4-50EB-4F33-9891-F214A551F397}"/>
    <dgm:cxn modelId="{67F7B23A-AFD5-411C-9A3B-1D52B2C3FC85}" srcId="{ACE8712A-9CB7-47CD-9469-48787540175C}" destId="{0489F4B5-59DE-4DFB-889C-EC545302CCF8}" srcOrd="0" destOrd="0" parTransId="{0FDE2A1A-D147-4E63-8E6D-97CCEC0DE705}" sibTransId="{5663A306-085E-4581-A06F-8FFE71817F17}"/>
    <dgm:cxn modelId="{28D44323-E488-4F40-A34E-F51EDFBADC18}" type="presOf" srcId="{0489F4B5-59DE-4DFB-889C-EC545302CCF8}" destId="{24902418-8ECE-4398-9C48-1AC3B166078F}" srcOrd="0" destOrd="1" presId="urn:microsoft.com/office/officeart/2005/8/layout/vList4#1"/>
    <dgm:cxn modelId="{7C373373-0C12-46AD-9B4B-91619981E3E6}" type="presParOf" srcId="{62D8AB2D-6439-4265-AD0F-E26BEEFCD520}" destId="{3E60CA3E-61BD-48DD-9E92-7693396879E2}" srcOrd="0" destOrd="0" presId="urn:microsoft.com/office/officeart/2005/8/layout/vList4#1"/>
    <dgm:cxn modelId="{1FD8EDB0-F97E-4A9E-B10F-144DAA53E708}" type="presParOf" srcId="{3E60CA3E-61BD-48DD-9E92-7693396879E2}" destId="{24902418-8ECE-4398-9C48-1AC3B166078F}" srcOrd="0" destOrd="0" presId="urn:microsoft.com/office/officeart/2005/8/layout/vList4#1"/>
    <dgm:cxn modelId="{157EAD9E-40C2-4DB5-B99F-6304027C0F63}" type="presParOf" srcId="{3E60CA3E-61BD-48DD-9E92-7693396879E2}" destId="{3692A46E-7644-4BA7-8123-CCC825E56B64}" srcOrd="1" destOrd="0" presId="urn:microsoft.com/office/officeart/2005/8/layout/vList4#1"/>
    <dgm:cxn modelId="{334502F9-B54C-4E31-8EF0-31626AF4C8D9}" type="presParOf" srcId="{3E60CA3E-61BD-48DD-9E92-7693396879E2}" destId="{B7A47C63-E3BA-4C10-AB73-326E56E46488}" srcOrd="2" destOrd="0" presId="urn:microsoft.com/office/officeart/2005/8/layout/vList4#1"/>
    <dgm:cxn modelId="{02D26492-BD1E-41F2-8042-BFC23F643F9D}" type="presParOf" srcId="{62D8AB2D-6439-4265-AD0F-E26BEEFCD520}" destId="{C15BBE52-CAED-4630-B149-206DA9B3D9E9}" srcOrd="1" destOrd="0" presId="urn:microsoft.com/office/officeart/2005/8/layout/vList4#1"/>
    <dgm:cxn modelId="{A85A3860-999B-459B-89F9-959A2C804B73}" type="presParOf" srcId="{62D8AB2D-6439-4265-AD0F-E26BEEFCD520}" destId="{AF0D8F29-0617-4821-A955-DCEA97F9C18A}" srcOrd="2" destOrd="0" presId="urn:microsoft.com/office/officeart/2005/8/layout/vList4#1"/>
    <dgm:cxn modelId="{452E4237-3036-41EE-8061-AE19B3B5998A}" type="presParOf" srcId="{AF0D8F29-0617-4821-A955-DCEA97F9C18A}" destId="{1F342C66-ABFC-4CD9-ACB1-B869935AFC6C}" srcOrd="0" destOrd="0" presId="urn:microsoft.com/office/officeart/2005/8/layout/vList4#1"/>
    <dgm:cxn modelId="{D04DAEB7-82F6-4D8B-B458-5A415189CB70}" type="presParOf" srcId="{AF0D8F29-0617-4821-A955-DCEA97F9C18A}" destId="{B53AE52E-0FB2-4456-8505-E01D62ABBE1D}" srcOrd="1" destOrd="0" presId="urn:microsoft.com/office/officeart/2005/8/layout/vList4#1"/>
    <dgm:cxn modelId="{3ACE4CCB-2064-4B21-80DC-224C5F103D11}" type="presParOf" srcId="{AF0D8F29-0617-4821-A955-DCEA97F9C18A}" destId="{B20A75AE-86F8-4190-B5A4-314EAE2A4E44}" srcOrd="2" destOrd="0" presId="urn:microsoft.com/office/officeart/2005/8/layout/vList4#1"/>
    <dgm:cxn modelId="{237AE2C2-EF98-4BD6-B9C3-F718E2FBAB5D}" type="presParOf" srcId="{62D8AB2D-6439-4265-AD0F-E26BEEFCD520}" destId="{83B4B166-E9B3-4DC2-8DF0-F5B7ADB55708}" srcOrd="3" destOrd="0" presId="urn:microsoft.com/office/officeart/2005/8/layout/vList4#1"/>
    <dgm:cxn modelId="{4AECD4E5-B6FB-48F8-A993-966597CB71B8}" type="presParOf" srcId="{62D8AB2D-6439-4265-AD0F-E26BEEFCD520}" destId="{31BB8395-06F9-4C0A-9B7F-35395B10B225}" srcOrd="4" destOrd="0" presId="urn:microsoft.com/office/officeart/2005/8/layout/vList4#1"/>
    <dgm:cxn modelId="{AF199CBD-F346-472E-A8B7-C600CE3A4271}" type="presParOf" srcId="{31BB8395-06F9-4C0A-9B7F-35395B10B225}" destId="{D437327A-F90B-4C21-843F-624D9C41F0C8}" srcOrd="0" destOrd="0" presId="urn:microsoft.com/office/officeart/2005/8/layout/vList4#1"/>
    <dgm:cxn modelId="{B21C2946-F4DF-4297-9348-3E1F38B57590}" type="presParOf" srcId="{31BB8395-06F9-4C0A-9B7F-35395B10B225}" destId="{8D77E5C8-119A-4E3D-B4D8-32A520B711D5}" srcOrd="1" destOrd="0" presId="urn:microsoft.com/office/officeart/2005/8/layout/vList4#1"/>
    <dgm:cxn modelId="{44042206-6EA4-4470-A6CD-6028A7CB7809}" type="presParOf" srcId="{31BB8395-06F9-4C0A-9B7F-35395B10B225}" destId="{C748687B-50B3-44FC-8D78-411586CAE8DD}" srcOrd="2" destOrd="0" presId="urn:microsoft.com/office/officeart/2005/8/layout/vList4#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BFA02-B46E-4B95-8738-20D1CA28079F}"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ES"/>
        </a:p>
      </dgm:t>
    </dgm:pt>
    <dgm:pt modelId="{ACE8712A-9CB7-47CD-9469-48787540175C}">
      <dgm:prSet phldrT="[Texto]" custT="1"/>
      <dgm:spPr>
        <a:solidFill>
          <a:srgbClr val="FF9933"/>
        </a:solidFill>
      </dgm:spPr>
      <dgm:t>
        <a:bodyPr/>
        <a:lstStyle/>
        <a:p>
          <a:pPr marL="180975" indent="-180975" algn="just"/>
          <a:r>
            <a:rPr lang="ca-ES" sz="1200" b="1" noProof="0" dirty="0" smtClean="0">
              <a:solidFill>
                <a:schemeClr val="tx1"/>
              </a:solidFill>
              <a:latin typeface="Verdana"/>
              <a:ea typeface="Verdana"/>
              <a:cs typeface="Verdana"/>
            </a:rPr>
            <a:t>● </a:t>
          </a:r>
          <a:r>
            <a:rPr lang="ca-ES" sz="1200" b="1" noProof="0" dirty="0" smtClean="0">
              <a:solidFill>
                <a:schemeClr val="tx1"/>
              </a:solidFill>
              <a:latin typeface="Verdana" pitchFamily="34" charset="0"/>
              <a:ea typeface="Verdana" pitchFamily="34" charset="0"/>
              <a:cs typeface="Verdana" pitchFamily="34" charset="0"/>
            </a:rPr>
            <a:t>Amb l’excepció de l’habitatge insegur, els homes (majoritàriament homes sols) constitueixen la majoria dels casos de mal allotjament.</a:t>
          </a:r>
          <a:endParaRPr lang="ca-ES" sz="1400" b="1" noProof="0" dirty="0">
            <a:solidFill>
              <a:schemeClr val="tx1"/>
            </a:solidFill>
            <a:latin typeface="Verdana" pitchFamily="34" charset="0"/>
            <a:ea typeface="Verdana" pitchFamily="34" charset="0"/>
            <a:cs typeface="Verdana" pitchFamily="34" charset="0"/>
          </a:endParaRPr>
        </a:p>
      </dgm:t>
    </dgm:pt>
    <dgm:pt modelId="{84D39ABC-0D6C-44AD-9282-FBAE4F373CE9}" type="parTrans" cxnId="{002C2ADD-CBDB-4E3C-AA32-7C023584D807}">
      <dgm:prSet/>
      <dgm:spPr/>
      <dgm:t>
        <a:bodyPr/>
        <a:lstStyle/>
        <a:p>
          <a:endParaRPr lang="es-ES"/>
        </a:p>
      </dgm:t>
    </dgm:pt>
    <dgm:pt modelId="{95E9B983-820E-4C16-89C9-D4C13360D6F2}" type="sibTrans" cxnId="{002C2ADD-CBDB-4E3C-AA32-7C023584D807}">
      <dgm:prSet/>
      <dgm:spPr/>
      <dgm:t>
        <a:bodyPr/>
        <a:lstStyle/>
        <a:p>
          <a:endParaRPr lang="es-ES"/>
        </a:p>
      </dgm:t>
    </dgm:pt>
    <dgm:pt modelId="{DFBC6E0A-45F1-4FA8-AE06-890C1C034D6C}">
      <dgm:prSet custT="1"/>
      <dgm:spPr>
        <a:solidFill>
          <a:srgbClr val="FF9933">
            <a:alpha val="50000"/>
          </a:srgbClr>
        </a:solidFill>
      </dgm:spPr>
      <dgm:t>
        <a:bodyPr/>
        <a:lstStyle/>
        <a:p>
          <a:pPr marL="180975" indent="-180975" algn="just"/>
          <a:r>
            <a:rPr lang="ca-ES" sz="1400" b="1" noProof="0" dirty="0" smtClean="0">
              <a:solidFill>
                <a:schemeClr val="tx1"/>
              </a:solidFill>
              <a:latin typeface="Verdana" pitchFamily="34" charset="0"/>
              <a:ea typeface="Verdana" pitchFamily="34" charset="0"/>
              <a:cs typeface="Verdana" pitchFamily="34" charset="0"/>
            </a:rPr>
            <a:t> </a:t>
          </a:r>
        </a:p>
        <a:p>
          <a:pPr marL="180975" indent="-180975" algn="just"/>
          <a:r>
            <a:rPr lang="ca-ES" sz="1200" b="1" noProof="0" dirty="0" smtClean="0">
              <a:solidFill>
                <a:schemeClr val="tx1"/>
              </a:solidFill>
              <a:latin typeface="Verdana" pitchFamily="34" charset="0"/>
              <a:ea typeface="Verdana" pitchFamily="34" charset="0"/>
              <a:cs typeface="Verdana" pitchFamily="34" charset="0"/>
            </a:rPr>
            <a:t>● El grup d’edat més afectat per les problemàtiques de mal allotjament són les persones de 35 a 64 anys de Catalunya, amb l’excepció de l’amuntegament, amb una proporció important de població provinent del </a:t>
          </a:r>
          <a:r>
            <a:rPr lang="ca-ES" sz="1200" b="1" noProof="0" dirty="0" err="1" smtClean="0">
              <a:solidFill>
                <a:schemeClr val="tx1"/>
              </a:solidFill>
              <a:latin typeface="Verdana" pitchFamily="34" charset="0"/>
              <a:ea typeface="Verdana" pitchFamily="34" charset="0"/>
              <a:cs typeface="Verdana" pitchFamily="34" charset="0"/>
            </a:rPr>
            <a:t>Magrib</a:t>
          </a:r>
          <a:r>
            <a:rPr lang="ca-ES" sz="1200" b="1" noProof="0" dirty="0" smtClean="0">
              <a:solidFill>
                <a:schemeClr val="tx1"/>
              </a:solidFill>
              <a:latin typeface="Verdana" pitchFamily="34" charset="0"/>
              <a:ea typeface="Verdana" pitchFamily="34" charset="0"/>
              <a:cs typeface="Verdana" pitchFamily="34" charset="0"/>
            </a:rPr>
            <a:t>. </a:t>
          </a:r>
        </a:p>
        <a:p>
          <a:pPr algn="just"/>
          <a:endParaRPr lang="ca-ES" sz="1200" b="1" noProof="0" dirty="0" smtClean="0">
            <a:solidFill>
              <a:schemeClr val="tx1"/>
            </a:solidFill>
            <a:latin typeface="Verdana" pitchFamily="34" charset="0"/>
            <a:ea typeface="Verdana" pitchFamily="34" charset="0"/>
            <a:cs typeface="Verdana" pitchFamily="34" charset="0"/>
          </a:endParaRPr>
        </a:p>
      </dgm:t>
    </dgm:pt>
    <dgm:pt modelId="{A5896686-EBE2-46AB-91DD-A3FAE1520165}" type="parTrans" cxnId="{DF39F10A-DCE0-4387-9F25-F0E6CED604B0}">
      <dgm:prSet/>
      <dgm:spPr/>
      <dgm:t>
        <a:bodyPr/>
        <a:lstStyle/>
        <a:p>
          <a:endParaRPr lang="es-ES"/>
        </a:p>
      </dgm:t>
    </dgm:pt>
    <dgm:pt modelId="{DEA0B5E4-50EB-4F33-9891-F214A551F397}" type="sibTrans" cxnId="{DF39F10A-DCE0-4387-9F25-F0E6CED604B0}">
      <dgm:prSet/>
      <dgm:spPr/>
      <dgm:t>
        <a:bodyPr/>
        <a:lstStyle/>
        <a:p>
          <a:endParaRPr lang="es-ES"/>
        </a:p>
      </dgm:t>
    </dgm:pt>
    <dgm:pt modelId="{6D5B6C90-041C-4DB3-8E63-2790408E3584}">
      <dgm:prSet custT="1"/>
      <dgm:spPr>
        <a:solidFill>
          <a:srgbClr val="FF9933"/>
        </a:solidFill>
      </dgm:spPr>
      <dgm:t>
        <a:bodyPr/>
        <a:lstStyle/>
        <a:p>
          <a:pPr marL="180975" indent="-180975" algn="just"/>
          <a:r>
            <a:rPr lang="ca-ES" sz="1200" b="1" noProof="0" dirty="0" smtClean="0">
              <a:solidFill>
                <a:schemeClr val="tx1"/>
              </a:solidFill>
              <a:latin typeface="Verdana"/>
              <a:ea typeface="Verdana"/>
              <a:cs typeface="Verdana"/>
            </a:rPr>
            <a:t>● Les llars formades per parelles amb fills constitueixen les principals afectades per l’habitatge insegur, tot i que també hi ha un volum important d’aquest tipus de llar en les problemàtiques d’amuntegament. </a:t>
          </a:r>
          <a:endParaRPr lang="ca-ES" sz="1200" b="1" noProof="0" dirty="0">
            <a:solidFill>
              <a:schemeClr val="tx1"/>
            </a:solidFill>
          </a:endParaRPr>
        </a:p>
      </dgm:t>
    </dgm:pt>
    <dgm:pt modelId="{A4F51650-CAB3-40EB-9489-E68FD7B5355F}" type="parTrans" cxnId="{7103399A-2F45-4E6D-91E6-8C5838C76E05}">
      <dgm:prSet/>
      <dgm:spPr/>
      <dgm:t>
        <a:bodyPr/>
        <a:lstStyle/>
        <a:p>
          <a:endParaRPr lang="es-ES"/>
        </a:p>
      </dgm:t>
    </dgm:pt>
    <dgm:pt modelId="{7C97EFFF-D2DD-4EE3-8860-9FE51E0E2F76}" type="sibTrans" cxnId="{7103399A-2F45-4E6D-91E6-8C5838C76E05}">
      <dgm:prSet/>
      <dgm:spPr/>
      <dgm:t>
        <a:bodyPr/>
        <a:lstStyle/>
        <a:p>
          <a:endParaRPr lang="es-ES"/>
        </a:p>
      </dgm:t>
    </dgm:pt>
    <dgm:pt modelId="{F19ACB9D-5997-4428-A0DC-48C40CA18499}">
      <dgm:prSet custT="1"/>
      <dgm:spPr>
        <a:solidFill>
          <a:srgbClr val="FF9933">
            <a:alpha val="50000"/>
          </a:srgbClr>
        </a:solidFill>
      </dgm:spPr>
      <dgm:t>
        <a:bodyPr/>
        <a:lstStyle/>
        <a:p>
          <a:pPr marL="180975" indent="-180975" algn="just"/>
          <a:r>
            <a:rPr lang="ca-ES" sz="1200" b="1" dirty="0" smtClean="0">
              <a:solidFill>
                <a:schemeClr val="tx1"/>
              </a:solidFill>
              <a:latin typeface="Verdana"/>
              <a:ea typeface="Verdana"/>
              <a:cs typeface="Verdana"/>
            </a:rPr>
            <a:t>● Mentre que els casos de sense sostre i sense habitatge estan conformats majoritàriament per persones desocupades sense ingressos, les llars en situació d’habitatge insegur i habitatge inadequat majoritàriament ingressen menys de 6.000€ a l’any provinents de l’atur o pensions. </a:t>
          </a:r>
          <a:endParaRPr lang="es-ES" sz="1200" b="1" dirty="0">
            <a:solidFill>
              <a:schemeClr val="tx1"/>
            </a:solidFill>
            <a:latin typeface="Verdana" pitchFamily="34" charset="0"/>
            <a:ea typeface="Verdana" pitchFamily="34" charset="0"/>
            <a:cs typeface="Verdana" pitchFamily="34" charset="0"/>
          </a:endParaRPr>
        </a:p>
      </dgm:t>
    </dgm:pt>
    <dgm:pt modelId="{1BC9F415-4666-4462-A43F-4C9775BF4BF2}" type="parTrans" cxnId="{58DD52BB-DA59-4158-83C2-230C4686EF69}">
      <dgm:prSet/>
      <dgm:spPr/>
      <dgm:t>
        <a:bodyPr/>
        <a:lstStyle/>
        <a:p>
          <a:endParaRPr lang="es-ES"/>
        </a:p>
      </dgm:t>
    </dgm:pt>
    <dgm:pt modelId="{67C64C81-1F57-4366-8A70-BCD7FDFB70A7}" type="sibTrans" cxnId="{58DD52BB-DA59-4158-83C2-230C4686EF69}">
      <dgm:prSet/>
      <dgm:spPr/>
      <dgm:t>
        <a:bodyPr/>
        <a:lstStyle/>
        <a:p>
          <a:endParaRPr lang="es-ES"/>
        </a:p>
      </dgm:t>
    </dgm:pt>
    <dgm:pt modelId="{144B2962-3A22-457D-961B-7DEEF64D8872}">
      <dgm:prSet custT="1"/>
      <dgm:spPr>
        <a:solidFill>
          <a:srgbClr val="FF9933"/>
        </a:solidFill>
      </dgm:spPr>
      <dgm:t>
        <a:bodyPr/>
        <a:lstStyle/>
        <a:p>
          <a:pPr marL="180975" indent="-180975" algn="just"/>
          <a:r>
            <a:rPr lang="ca-ES" sz="1200" b="1" noProof="0" dirty="0" smtClean="0">
              <a:solidFill>
                <a:schemeClr val="tx1"/>
              </a:solidFill>
              <a:latin typeface="Verdana"/>
              <a:ea typeface="Verdana"/>
              <a:cs typeface="Verdana"/>
            </a:rPr>
            <a:t>● Pel que fa a les possibilitats de resolució dels casos per part dels municipis, mentre que en els casos de sense sostre, barraquisme i amuntegament aquesta es veu difícil, en la resta de casos es preveu un període de resolució superior als 3 mesos. </a:t>
          </a:r>
          <a:endParaRPr lang="ca-ES" sz="1200" b="1" noProof="0" dirty="0">
            <a:solidFill>
              <a:schemeClr val="tx1"/>
            </a:solidFill>
            <a:latin typeface="Verdana" pitchFamily="34" charset="0"/>
            <a:ea typeface="Verdana" pitchFamily="34" charset="0"/>
            <a:cs typeface="Verdana" pitchFamily="34" charset="0"/>
          </a:endParaRPr>
        </a:p>
      </dgm:t>
    </dgm:pt>
    <dgm:pt modelId="{484A527D-F2A3-4376-80E4-09917C07DD59}" type="parTrans" cxnId="{01559561-2102-446C-B509-5AF226E4EBF0}">
      <dgm:prSet/>
      <dgm:spPr/>
      <dgm:t>
        <a:bodyPr/>
        <a:lstStyle/>
        <a:p>
          <a:endParaRPr lang="es-ES"/>
        </a:p>
      </dgm:t>
    </dgm:pt>
    <dgm:pt modelId="{115E01C2-B36A-4E2F-B991-1B8F829A9FE5}" type="sibTrans" cxnId="{01559561-2102-446C-B509-5AF226E4EBF0}">
      <dgm:prSet/>
      <dgm:spPr/>
      <dgm:t>
        <a:bodyPr/>
        <a:lstStyle/>
        <a:p>
          <a:endParaRPr lang="es-ES"/>
        </a:p>
      </dgm:t>
    </dgm:pt>
    <dgm:pt modelId="{62D8AB2D-6439-4265-AD0F-E26BEEFCD520}" type="pres">
      <dgm:prSet presAssocID="{5D6BFA02-B46E-4B95-8738-20D1CA28079F}" presName="linear" presStyleCnt="0">
        <dgm:presLayoutVars>
          <dgm:dir/>
          <dgm:resizeHandles val="exact"/>
        </dgm:presLayoutVars>
      </dgm:prSet>
      <dgm:spPr/>
      <dgm:t>
        <a:bodyPr/>
        <a:lstStyle/>
        <a:p>
          <a:endParaRPr lang="es-ES"/>
        </a:p>
      </dgm:t>
    </dgm:pt>
    <dgm:pt modelId="{3E60CA3E-61BD-48DD-9E92-7693396879E2}" type="pres">
      <dgm:prSet presAssocID="{ACE8712A-9CB7-47CD-9469-48787540175C}" presName="comp" presStyleCnt="0"/>
      <dgm:spPr/>
    </dgm:pt>
    <dgm:pt modelId="{24902418-8ECE-4398-9C48-1AC3B166078F}" type="pres">
      <dgm:prSet presAssocID="{ACE8712A-9CB7-47CD-9469-48787540175C}" presName="box" presStyleLbl="node1" presStyleIdx="0" presStyleCnt="5" custLinFactNeighborX="-28395"/>
      <dgm:spPr/>
      <dgm:t>
        <a:bodyPr/>
        <a:lstStyle/>
        <a:p>
          <a:endParaRPr lang="es-ES"/>
        </a:p>
      </dgm:t>
    </dgm:pt>
    <dgm:pt modelId="{3692A46E-7644-4BA7-8123-CCC825E56B64}" type="pres">
      <dgm:prSet presAssocID="{ACE8712A-9CB7-47CD-9469-48787540175C}" presName="img" presStyleLbl="fgImgPlace1" presStyleIdx="0" presStyleCnt="5"/>
      <dgm:spPr>
        <a:blipFill rotWithShape="0">
          <a:blip xmlns:r="http://schemas.openxmlformats.org/officeDocument/2006/relationships" r:embed="rId1"/>
          <a:stretch>
            <a:fillRect/>
          </a:stretch>
        </a:blipFill>
      </dgm:spPr>
      <dgm:t>
        <a:bodyPr/>
        <a:lstStyle/>
        <a:p>
          <a:endParaRPr lang="es-ES"/>
        </a:p>
      </dgm:t>
    </dgm:pt>
    <dgm:pt modelId="{B7A47C63-E3BA-4C10-AB73-326E56E46488}" type="pres">
      <dgm:prSet presAssocID="{ACE8712A-9CB7-47CD-9469-48787540175C}" presName="text" presStyleLbl="node1" presStyleIdx="0" presStyleCnt="5">
        <dgm:presLayoutVars>
          <dgm:bulletEnabled val="1"/>
        </dgm:presLayoutVars>
      </dgm:prSet>
      <dgm:spPr/>
      <dgm:t>
        <a:bodyPr/>
        <a:lstStyle/>
        <a:p>
          <a:endParaRPr lang="es-ES"/>
        </a:p>
      </dgm:t>
    </dgm:pt>
    <dgm:pt modelId="{C15BBE52-CAED-4630-B149-206DA9B3D9E9}" type="pres">
      <dgm:prSet presAssocID="{95E9B983-820E-4C16-89C9-D4C13360D6F2}" presName="spacer" presStyleCnt="0"/>
      <dgm:spPr/>
    </dgm:pt>
    <dgm:pt modelId="{AF0D8F29-0617-4821-A955-DCEA97F9C18A}" type="pres">
      <dgm:prSet presAssocID="{DFBC6E0A-45F1-4FA8-AE06-890C1C034D6C}" presName="comp" presStyleCnt="0"/>
      <dgm:spPr/>
    </dgm:pt>
    <dgm:pt modelId="{1F342C66-ABFC-4CD9-ACB1-B869935AFC6C}" type="pres">
      <dgm:prSet presAssocID="{DFBC6E0A-45F1-4FA8-AE06-890C1C034D6C}" presName="box" presStyleLbl="node1" presStyleIdx="1" presStyleCnt="5"/>
      <dgm:spPr/>
      <dgm:t>
        <a:bodyPr/>
        <a:lstStyle/>
        <a:p>
          <a:endParaRPr lang="es-ES"/>
        </a:p>
      </dgm:t>
    </dgm:pt>
    <dgm:pt modelId="{B53AE52E-0FB2-4456-8505-E01D62ABBE1D}" type="pres">
      <dgm:prSet presAssocID="{DFBC6E0A-45F1-4FA8-AE06-890C1C034D6C}" presName="img" presStyleLbl="fgImgPlace1" presStyleIdx="1" presStyleCnt="5"/>
      <dgm:spPr>
        <a:blipFill rotWithShape="0">
          <a:blip xmlns:r="http://schemas.openxmlformats.org/officeDocument/2006/relationships" r:embed="rId2"/>
          <a:stretch>
            <a:fillRect/>
          </a:stretch>
        </a:blipFill>
      </dgm:spPr>
      <dgm:t>
        <a:bodyPr/>
        <a:lstStyle/>
        <a:p>
          <a:endParaRPr lang="es-ES"/>
        </a:p>
      </dgm:t>
    </dgm:pt>
    <dgm:pt modelId="{B20A75AE-86F8-4190-B5A4-314EAE2A4E44}" type="pres">
      <dgm:prSet presAssocID="{DFBC6E0A-45F1-4FA8-AE06-890C1C034D6C}" presName="text" presStyleLbl="node1" presStyleIdx="1" presStyleCnt="5">
        <dgm:presLayoutVars>
          <dgm:bulletEnabled val="1"/>
        </dgm:presLayoutVars>
      </dgm:prSet>
      <dgm:spPr/>
      <dgm:t>
        <a:bodyPr/>
        <a:lstStyle/>
        <a:p>
          <a:endParaRPr lang="es-ES"/>
        </a:p>
      </dgm:t>
    </dgm:pt>
    <dgm:pt modelId="{83B4B166-E9B3-4DC2-8DF0-F5B7ADB55708}" type="pres">
      <dgm:prSet presAssocID="{DEA0B5E4-50EB-4F33-9891-F214A551F397}" presName="spacer" presStyleCnt="0"/>
      <dgm:spPr/>
    </dgm:pt>
    <dgm:pt modelId="{31BB8395-06F9-4C0A-9B7F-35395B10B225}" type="pres">
      <dgm:prSet presAssocID="{6D5B6C90-041C-4DB3-8E63-2790408E3584}" presName="comp" presStyleCnt="0"/>
      <dgm:spPr/>
    </dgm:pt>
    <dgm:pt modelId="{D437327A-F90B-4C21-843F-624D9C41F0C8}" type="pres">
      <dgm:prSet presAssocID="{6D5B6C90-041C-4DB3-8E63-2790408E3584}" presName="box" presStyleLbl="node1" presStyleIdx="2" presStyleCnt="5"/>
      <dgm:spPr/>
      <dgm:t>
        <a:bodyPr/>
        <a:lstStyle/>
        <a:p>
          <a:endParaRPr lang="es-ES"/>
        </a:p>
      </dgm:t>
    </dgm:pt>
    <dgm:pt modelId="{8D77E5C8-119A-4E3D-B4D8-32A520B711D5}" type="pres">
      <dgm:prSet presAssocID="{6D5B6C90-041C-4DB3-8E63-2790408E3584}" presName="img" presStyleLbl="fgImgPlace1" presStyleIdx="2" presStyleCnt="5"/>
      <dgm:spPr>
        <a:blipFill rotWithShape="0">
          <a:blip xmlns:r="http://schemas.openxmlformats.org/officeDocument/2006/relationships" r:embed="rId3"/>
          <a:stretch>
            <a:fillRect/>
          </a:stretch>
        </a:blipFill>
      </dgm:spPr>
      <dgm:t>
        <a:bodyPr/>
        <a:lstStyle/>
        <a:p>
          <a:endParaRPr lang="es-ES"/>
        </a:p>
      </dgm:t>
    </dgm:pt>
    <dgm:pt modelId="{C748687B-50B3-44FC-8D78-411586CAE8DD}" type="pres">
      <dgm:prSet presAssocID="{6D5B6C90-041C-4DB3-8E63-2790408E3584}" presName="text" presStyleLbl="node1" presStyleIdx="2" presStyleCnt="5">
        <dgm:presLayoutVars>
          <dgm:bulletEnabled val="1"/>
        </dgm:presLayoutVars>
      </dgm:prSet>
      <dgm:spPr/>
      <dgm:t>
        <a:bodyPr/>
        <a:lstStyle/>
        <a:p>
          <a:endParaRPr lang="es-ES"/>
        </a:p>
      </dgm:t>
    </dgm:pt>
    <dgm:pt modelId="{8D829372-349C-41F4-AF99-9E6B244C67C1}" type="pres">
      <dgm:prSet presAssocID="{7C97EFFF-D2DD-4EE3-8860-9FE51E0E2F76}" presName="spacer" presStyleCnt="0"/>
      <dgm:spPr/>
    </dgm:pt>
    <dgm:pt modelId="{A41710CA-7C41-465D-B634-653F7217CF32}" type="pres">
      <dgm:prSet presAssocID="{F19ACB9D-5997-4428-A0DC-48C40CA18499}" presName="comp" presStyleCnt="0"/>
      <dgm:spPr/>
    </dgm:pt>
    <dgm:pt modelId="{AC81A335-BD34-42B0-ADC4-52A06734FC90}" type="pres">
      <dgm:prSet presAssocID="{F19ACB9D-5997-4428-A0DC-48C40CA18499}" presName="box" presStyleLbl="node1" presStyleIdx="3" presStyleCnt="5"/>
      <dgm:spPr/>
      <dgm:t>
        <a:bodyPr/>
        <a:lstStyle/>
        <a:p>
          <a:endParaRPr lang="es-ES"/>
        </a:p>
      </dgm:t>
    </dgm:pt>
    <dgm:pt modelId="{5A9CA82F-AA1B-4484-80BC-09F10560BAC5}" type="pres">
      <dgm:prSet presAssocID="{F19ACB9D-5997-4428-A0DC-48C40CA18499}" presName="img" presStyleLbl="fgImgPlace1" presStyleIdx="3" presStyleCnt="5"/>
      <dgm:spPr>
        <a:blipFill rotWithShape="0">
          <a:blip xmlns:r="http://schemas.openxmlformats.org/officeDocument/2006/relationships" r:embed="rId4"/>
          <a:stretch>
            <a:fillRect/>
          </a:stretch>
        </a:blipFill>
      </dgm:spPr>
      <dgm:t>
        <a:bodyPr/>
        <a:lstStyle/>
        <a:p>
          <a:endParaRPr lang="es-ES"/>
        </a:p>
      </dgm:t>
    </dgm:pt>
    <dgm:pt modelId="{83DB40A3-554E-4ACA-A182-D4F311B63334}" type="pres">
      <dgm:prSet presAssocID="{F19ACB9D-5997-4428-A0DC-48C40CA18499}" presName="text" presStyleLbl="node1" presStyleIdx="3" presStyleCnt="5">
        <dgm:presLayoutVars>
          <dgm:bulletEnabled val="1"/>
        </dgm:presLayoutVars>
      </dgm:prSet>
      <dgm:spPr/>
      <dgm:t>
        <a:bodyPr/>
        <a:lstStyle/>
        <a:p>
          <a:endParaRPr lang="es-ES"/>
        </a:p>
      </dgm:t>
    </dgm:pt>
    <dgm:pt modelId="{3B522567-7000-4C02-A0DE-47A4BC912F77}" type="pres">
      <dgm:prSet presAssocID="{67C64C81-1F57-4366-8A70-BCD7FDFB70A7}" presName="spacer" presStyleCnt="0"/>
      <dgm:spPr/>
    </dgm:pt>
    <dgm:pt modelId="{62E9202C-D717-4D41-A377-6797B1D73084}" type="pres">
      <dgm:prSet presAssocID="{144B2962-3A22-457D-961B-7DEEF64D8872}" presName="comp" presStyleCnt="0"/>
      <dgm:spPr/>
    </dgm:pt>
    <dgm:pt modelId="{3CADC1C3-4F5E-4EE2-9A20-464C5305E523}" type="pres">
      <dgm:prSet presAssocID="{144B2962-3A22-457D-961B-7DEEF64D8872}" presName="box" presStyleLbl="node1" presStyleIdx="4" presStyleCnt="5"/>
      <dgm:spPr/>
      <dgm:t>
        <a:bodyPr/>
        <a:lstStyle/>
        <a:p>
          <a:endParaRPr lang="es-ES"/>
        </a:p>
      </dgm:t>
    </dgm:pt>
    <dgm:pt modelId="{A7FA13D1-6D06-47D0-8C2D-B17A8C2A8ED0}" type="pres">
      <dgm:prSet presAssocID="{144B2962-3A22-457D-961B-7DEEF64D8872}" presName="img" presStyleLbl="fgImgPlace1" presStyleIdx="4" presStyleCnt="5"/>
      <dgm:spPr>
        <a:blipFill rotWithShape="0">
          <a:blip xmlns:r="http://schemas.openxmlformats.org/officeDocument/2006/relationships" r:embed="rId5"/>
          <a:stretch>
            <a:fillRect/>
          </a:stretch>
        </a:blipFill>
      </dgm:spPr>
      <dgm:t>
        <a:bodyPr/>
        <a:lstStyle/>
        <a:p>
          <a:endParaRPr lang="es-ES"/>
        </a:p>
      </dgm:t>
    </dgm:pt>
    <dgm:pt modelId="{49C01E01-9484-4786-9345-3034854E22C8}" type="pres">
      <dgm:prSet presAssocID="{144B2962-3A22-457D-961B-7DEEF64D8872}" presName="text" presStyleLbl="node1" presStyleIdx="4" presStyleCnt="5">
        <dgm:presLayoutVars>
          <dgm:bulletEnabled val="1"/>
        </dgm:presLayoutVars>
      </dgm:prSet>
      <dgm:spPr/>
      <dgm:t>
        <a:bodyPr/>
        <a:lstStyle/>
        <a:p>
          <a:endParaRPr lang="es-ES"/>
        </a:p>
      </dgm:t>
    </dgm:pt>
  </dgm:ptLst>
  <dgm:cxnLst>
    <dgm:cxn modelId="{6FBFDF0D-9B97-4943-9EFA-8855C3F690B3}" type="presOf" srcId="{F19ACB9D-5997-4428-A0DC-48C40CA18499}" destId="{83DB40A3-554E-4ACA-A182-D4F311B63334}" srcOrd="1" destOrd="0" presId="urn:microsoft.com/office/officeart/2005/8/layout/vList4#2"/>
    <dgm:cxn modelId="{01559561-2102-446C-B509-5AF226E4EBF0}" srcId="{5D6BFA02-B46E-4B95-8738-20D1CA28079F}" destId="{144B2962-3A22-457D-961B-7DEEF64D8872}" srcOrd="4" destOrd="0" parTransId="{484A527D-F2A3-4376-80E4-09917C07DD59}" sibTransId="{115E01C2-B36A-4E2F-B991-1B8F829A9FE5}"/>
    <dgm:cxn modelId="{E59D405A-A554-425B-9BB7-93512CE15B11}" type="presOf" srcId="{144B2962-3A22-457D-961B-7DEEF64D8872}" destId="{3CADC1C3-4F5E-4EE2-9A20-464C5305E523}" srcOrd="0" destOrd="0" presId="urn:microsoft.com/office/officeart/2005/8/layout/vList4#2"/>
    <dgm:cxn modelId="{88E58E4B-89D3-4E6D-AA2B-1530090C943E}" type="presOf" srcId="{DFBC6E0A-45F1-4FA8-AE06-890C1C034D6C}" destId="{B20A75AE-86F8-4190-B5A4-314EAE2A4E44}" srcOrd="1" destOrd="0" presId="urn:microsoft.com/office/officeart/2005/8/layout/vList4#2"/>
    <dgm:cxn modelId="{5D73A05E-BF89-4FB7-99CD-6B118D660854}" type="presOf" srcId="{DFBC6E0A-45F1-4FA8-AE06-890C1C034D6C}" destId="{1F342C66-ABFC-4CD9-ACB1-B869935AFC6C}" srcOrd="0" destOrd="0" presId="urn:microsoft.com/office/officeart/2005/8/layout/vList4#2"/>
    <dgm:cxn modelId="{7103399A-2F45-4E6D-91E6-8C5838C76E05}" srcId="{5D6BFA02-B46E-4B95-8738-20D1CA28079F}" destId="{6D5B6C90-041C-4DB3-8E63-2790408E3584}" srcOrd="2" destOrd="0" parTransId="{A4F51650-CAB3-40EB-9489-E68FD7B5355F}" sibTransId="{7C97EFFF-D2DD-4EE3-8860-9FE51E0E2F76}"/>
    <dgm:cxn modelId="{002C2ADD-CBDB-4E3C-AA32-7C023584D807}" srcId="{5D6BFA02-B46E-4B95-8738-20D1CA28079F}" destId="{ACE8712A-9CB7-47CD-9469-48787540175C}" srcOrd="0" destOrd="0" parTransId="{84D39ABC-0D6C-44AD-9282-FBAE4F373CE9}" sibTransId="{95E9B983-820E-4C16-89C9-D4C13360D6F2}"/>
    <dgm:cxn modelId="{659A0D91-5BDF-4B51-8E96-F051938EBB75}" type="presOf" srcId="{ACE8712A-9CB7-47CD-9469-48787540175C}" destId="{B7A47C63-E3BA-4C10-AB73-326E56E46488}" srcOrd="1" destOrd="0" presId="urn:microsoft.com/office/officeart/2005/8/layout/vList4#2"/>
    <dgm:cxn modelId="{96915778-2CCB-4BAE-81B0-448C415F3A13}" type="presOf" srcId="{6D5B6C90-041C-4DB3-8E63-2790408E3584}" destId="{C748687B-50B3-44FC-8D78-411586CAE8DD}" srcOrd="1" destOrd="0" presId="urn:microsoft.com/office/officeart/2005/8/layout/vList4#2"/>
    <dgm:cxn modelId="{B5F195F3-6300-455F-9C67-831180B353C5}" type="presOf" srcId="{F19ACB9D-5997-4428-A0DC-48C40CA18499}" destId="{AC81A335-BD34-42B0-ADC4-52A06734FC90}" srcOrd="0" destOrd="0" presId="urn:microsoft.com/office/officeart/2005/8/layout/vList4#2"/>
    <dgm:cxn modelId="{E36A42FF-CA90-40ED-B3C6-2E9C0E733264}" type="presOf" srcId="{6D5B6C90-041C-4DB3-8E63-2790408E3584}" destId="{D437327A-F90B-4C21-843F-624D9C41F0C8}" srcOrd="0" destOrd="0" presId="urn:microsoft.com/office/officeart/2005/8/layout/vList4#2"/>
    <dgm:cxn modelId="{20630AF7-8850-498C-A9CE-E2B8889E5197}" type="presOf" srcId="{144B2962-3A22-457D-961B-7DEEF64D8872}" destId="{49C01E01-9484-4786-9345-3034854E22C8}" srcOrd="1" destOrd="0" presId="urn:microsoft.com/office/officeart/2005/8/layout/vList4#2"/>
    <dgm:cxn modelId="{58DD52BB-DA59-4158-83C2-230C4686EF69}" srcId="{5D6BFA02-B46E-4B95-8738-20D1CA28079F}" destId="{F19ACB9D-5997-4428-A0DC-48C40CA18499}" srcOrd="3" destOrd="0" parTransId="{1BC9F415-4666-4462-A43F-4C9775BF4BF2}" sibTransId="{67C64C81-1F57-4366-8A70-BCD7FDFB70A7}"/>
    <dgm:cxn modelId="{3E6C4A21-90B1-4854-8647-EA7A95CE8142}" type="presOf" srcId="{ACE8712A-9CB7-47CD-9469-48787540175C}" destId="{24902418-8ECE-4398-9C48-1AC3B166078F}" srcOrd="0" destOrd="0" presId="urn:microsoft.com/office/officeart/2005/8/layout/vList4#2"/>
    <dgm:cxn modelId="{DF39F10A-DCE0-4387-9F25-F0E6CED604B0}" srcId="{5D6BFA02-B46E-4B95-8738-20D1CA28079F}" destId="{DFBC6E0A-45F1-4FA8-AE06-890C1C034D6C}" srcOrd="1" destOrd="0" parTransId="{A5896686-EBE2-46AB-91DD-A3FAE1520165}" sibTransId="{DEA0B5E4-50EB-4F33-9891-F214A551F397}"/>
    <dgm:cxn modelId="{1E9C72E4-8A74-4859-9A92-FF7E174429BC}" type="presOf" srcId="{5D6BFA02-B46E-4B95-8738-20D1CA28079F}" destId="{62D8AB2D-6439-4265-AD0F-E26BEEFCD520}" srcOrd="0" destOrd="0" presId="urn:microsoft.com/office/officeart/2005/8/layout/vList4#2"/>
    <dgm:cxn modelId="{DDEDD50B-975A-4F39-8DB4-D0CD6B6593C2}" type="presParOf" srcId="{62D8AB2D-6439-4265-AD0F-E26BEEFCD520}" destId="{3E60CA3E-61BD-48DD-9E92-7693396879E2}" srcOrd="0" destOrd="0" presId="urn:microsoft.com/office/officeart/2005/8/layout/vList4#2"/>
    <dgm:cxn modelId="{F8D9DB22-E342-4276-AA00-DAA1BC6F5A5A}" type="presParOf" srcId="{3E60CA3E-61BD-48DD-9E92-7693396879E2}" destId="{24902418-8ECE-4398-9C48-1AC3B166078F}" srcOrd="0" destOrd="0" presId="urn:microsoft.com/office/officeart/2005/8/layout/vList4#2"/>
    <dgm:cxn modelId="{4E7C93B4-9FE5-439A-B78D-602B4E3CA05E}" type="presParOf" srcId="{3E60CA3E-61BD-48DD-9E92-7693396879E2}" destId="{3692A46E-7644-4BA7-8123-CCC825E56B64}" srcOrd="1" destOrd="0" presId="urn:microsoft.com/office/officeart/2005/8/layout/vList4#2"/>
    <dgm:cxn modelId="{79BDA678-4356-45EB-9CF2-4BBAE92A8861}" type="presParOf" srcId="{3E60CA3E-61BD-48DD-9E92-7693396879E2}" destId="{B7A47C63-E3BA-4C10-AB73-326E56E46488}" srcOrd="2" destOrd="0" presId="urn:microsoft.com/office/officeart/2005/8/layout/vList4#2"/>
    <dgm:cxn modelId="{7FD6AC88-738B-4B36-8BAC-4AF6B8C0A6DC}" type="presParOf" srcId="{62D8AB2D-6439-4265-AD0F-E26BEEFCD520}" destId="{C15BBE52-CAED-4630-B149-206DA9B3D9E9}" srcOrd="1" destOrd="0" presId="urn:microsoft.com/office/officeart/2005/8/layout/vList4#2"/>
    <dgm:cxn modelId="{A56FFC7C-78EB-44F5-8A4A-B6C885A98274}" type="presParOf" srcId="{62D8AB2D-6439-4265-AD0F-E26BEEFCD520}" destId="{AF0D8F29-0617-4821-A955-DCEA97F9C18A}" srcOrd="2" destOrd="0" presId="urn:microsoft.com/office/officeart/2005/8/layout/vList4#2"/>
    <dgm:cxn modelId="{1F1C16A7-FC80-45CE-8139-FE661AAD1CAE}" type="presParOf" srcId="{AF0D8F29-0617-4821-A955-DCEA97F9C18A}" destId="{1F342C66-ABFC-4CD9-ACB1-B869935AFC6C}" srcOrd="0" destOrd="0" presId="urn:microsoft.com/office/officeart/2005/8/layout/vList4#2"/>
    <dgm:cxn modelId="{81FA5450-DC64-498C-A683-C81E94699899}" type="presParOf" srcId="{AF0D8F29-0617-4821-A955-DCEA97F9C18A}" destId="{B53AE52E-0FB2-4456-8505-E01D62ABBE1D}" srcOrd="1" destOrd="0" presId="urn:microsoft.com/office/officeart/2005/8/layout/vList4#2"/>
    <dgm:cxn modelId="{E740A6A0-1BF7-4C87-A841-5037FD10F012}" type="presParOf" srcId="{AF0D8F29-0617-4821-A955-DCEA97F9C18A}" destId="{B20A75AE-86F8-4190-B5A4-314EAE2A4E44}" srcOrd="2" destOrd="0" presId="urn:microsoft.com/office/officeart/2005/8/layout/vList4#2"/>
    <dgm:cxn modelId="{55127C9C-72CD-4458-8A9B-4D99DA83D035}" type="presParOf" srcId="{62D8AB2D-6439-4265-AD0F-E26BEEFCD520}" destId="{83B4B166-E9B3-4DC2-8DF0-F5B7ADB55708}" srcOrd="3" destOrd="0" presId="urn:microsoft.com/office/officeart/2005/8/layout/vList4#2"/>
    <dgm:cxn modelId="{61F88371-A279-4A21-AF8F-DDF2D961CA0D}" type="presParOf" srcId="{62D8AB2D-6439-4265-AD0F-E26BEEFCD520}" destId="{31BB8395-06F9-4C0A-9B7F-35395B10B225}" srcOrd="4" destOrd="0" presId="urn:microsoft.com/office/officeart/2005/8/layout/vList4#2"/>
    <dgm:cxn modelId="{258544FC-A17F-40EA-AA5A-AF8A1DEC8641}" type="presParOf" srcId="{31BB8395-06F9-4C0A-9B7F-35395B10B225}" destId="{D437327A-F90B-4C21-843F-624D9C41F0C8}" srcOrd="0" destOrd="0" presId="urn:microsoft.com/office/officeart/2005/8/layout/vList4#2"/>
    <dgm:cxn modelId="{D93909CF-52CB-4712-9455-7704882B5DC3}" type="presParOf" srcId="{31BB8395-06F9-4C0A-9B7F-35395B10B225}" destId="{8D77E5C8-119A-4E3D-B4D8-32A520B711D5}" srcOrd="1" destOrd="0" presId="urn:microsoft.com/office/officeart/2005/8/layout/vList4#2"/>
    <dgm:cxn modelId="{41F27E44-D831-4DF4-A245-E87C2049427F}" type="presParOf" srcId="{31BB8395-06F9-4C0A-9B7F-35395B10B225}" destId="{C748687B-50B3-44FC-8D78-411586CAE8DD}" srcOrd="2" destOrd="0" presId="urn:microsoft.com/office/officeart/2005/8/layout/vList4#2"/>
    <dgm:cxn modelId="{871EF210-8074-48F5-BF03-45D2FCD80858}" type="presParOf" srcId="{62D8AB2D-6439-4265-AD0F-E26BEEFCD520}" destId="{8D829372-349C-41F4-AF99-9E6B244C67C1}" srcOrd="5" destOrd="0" presId="urn:microsoft.com/office/officeart/2005/8/layout/vList4#2"/>
    <dgm:cxn modelId="{27E6CB8D-FF30-4AAE-A378-67D2D58A343F}" type="presParOf" srcId="{62D8AB2D-6439-4265-AD0F-E26BEEFCD520}" destId="{A41710CA-7C41-465D-B634-653F7217CF32}" srcOrd="6" destOrd="0" presId="urn:microsoft.com/office/officeart/2005/8/layout/vList4#2"/>
    <dgm:cxn modelId="{97BA084C-C782-421C-A2FA-3C4C0BCAD24D}" type="presParOf" srcId="{A41710CA-7C41-465D-B634-653F7217CF32}" destId="{AC81A335-BD34-42B0-ADC4-52A06734FC90}" srcOrd="0" destOrd="0" presId="urn:microsoft.com/office/officeart/2005/8/layout/vList4#2"/>
    <dgm:cxn modelId="{74673574-6F58-4723-AA29-5B6035E33AFB}" type="presParOf" srcId="{A41710CA-7C41-465D-B634-653F7217CF32}" destId="{5A9CA82F-AA1B-4484-80BC-09F10560BAC5}" srcOrd="1" destOrd="0" presId="urn:microsoft.com/office/officeart/2005/8/layout/vList4#2"/>
    <dgm:cxn modelId="{1C11A761-B7C9-4BDC-800C-F8C9F363AE65}" type="presParOf" srcId="{A41710CA-7C41-465D-B634-653F7217CF32}" destId="{83DB40A3-554E-4ACA-A182-D4F311B63334}" srcOrd="2" destOrd="0" presId="urn:microsoft.com/office/officeart/2005/8/layout/vList4#2"/>
    <dgm:cxn modelId="{0E6F2B0E-8B25-4C02-8DB3-09657162E368}" type="presParOf" srcId="{62D8AB2D-6439-4265-AD0F-E26BEEFCD520}" destId="{3B522567-7000-4C02-A0DE-47A4BC912F77}" srcOrd="7" destOrd="0" presId="urn:microsoft.com/office/officeart/2005/8/layout/vList4#2"/>
    <dgm:cxn modelId="{C9DBB606-ECF1-4026-9CC9-643F402A32C1}" type="presParOf" srcId="{62D8AB2D-6439-4265-AD0F-E26BEEFCD520}" destId="{62E9202C-D717-4D41-A377-6797B1D73084}" srcOrd="8" destOrd="0" presId="urn:microsoft.com/office/officeart/2005/8/layout/vList4#2"/>
    <dgm:cxn modelId="{AEA626E7-D915-4957-B331-6ABBE3AEEE21}" type="presParOf" srcId="{62E9202C-D717-4D41-A377-6797B1D73084}" destId="{3CADC1C3-4F5E-4EE2-9A20-464C5305E523}" srcOrd="0" destOrd="0" presId="urn:microsoft.com/office/officeart/2005/8/layout/vList4#2"/>
    <dgm:cxn modelId="{10597888-A2E7-4304-BC94-03686FD4303E}" type="presParOf" srcId="{62E9202C-D717-4D41-A377-6797B1D73084}" destId="{A7FA13D1-6D06-47D0-8C2D-B17A8C2A8ED0}" srcOrd="1" destOrd="0" presId="urn:microsoft.com/office/officeart/2005/8/layout/vList4#2"/>
    <dgm:cxn modelId="{CCD63C6A-98F5-4F65-B142-C834135F95F6}" type="presParOf" srcId="{62E9202C-D717-4D41-A377-6797B1D73084}" destId="{49C01E01-9484-4786-9345-3034854E22C8}" srcOrd="2" destOrd="0" presId="urn:microsoft.com/office/officeart/2005/8/layout/vList4#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BFA02-B46E-4B95-8738-20D1CA28079F}"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s-ES"/>
        </a:p>
      </dgm:t>
    </dgm:pt>
    <dgm:pt modelId="{ACE8712A-9CB7-47CD-9469-48787540175C}">
      <dgm:prSet phldrT="[Texto]" custT="1"/>
      <dgm:spPr>
        <a:solidFill>
          <a:srgbClr val="00CC99"/>
        </a:solidFill>
      </dgm:spPr>
      <dgm:t>
        <a:bodyPr/>
        <a:lstStyle/>
        <a:p>
          <a:pPr algn="l"/>
          <a:endParaRPr lang="es-ES" sz="1000" b="1" dirty="0" smtClean="0">
            <a:solidFill>
              <a:schemeClr val="tx1"/>
            </a:solidFill>
            <a:latin typeface="Verdana" pitchFamily="34" charset="0"/>
            <a:ea typeface="Verdana" pitchFamily="34" charset="0"/>
            <a:cs typeface="Verdana" pitchFamily="34" charset="0"/>
          </a:endParaRPr>
        </a:p>
        <a:p>
          <a:pPr algn="just"/>
          <a:r>
            <a:rPr lang="ca-ES" sz="1400" b="1" noProof="0" dirty="0" smtClean="0">
              <a:solidFill>
                <a:schemeClr val="tx1"/>
              </a:solidFill>
              <a:latin typeface="Verdana" pitchFamily="34" charset="0"/>
              <a:ea typeface="Verdana" pitchFamily="34" charset="0"/>
              <a:cs typeface="Verdana" pitchFamily="34" charset="0"/>
            </a:rPr>
            <a:t> Preocupacions futures</a:t>
          </a:r>
          <a:endParaRPr lang="ca-ES" sz="1400" b="1" noProof="0" dirty="0">
            <a:solidFill>
              <a:schemeClr val="tx1"/>
            </a:solidFill>
            <a:latin typeface="Verdana" pitchFamily="34" charset="0"/>
            <a:ea typeface="Verdana" pitchFamily="34" charset="0"/>
            <a:cs typeface="Verdana" pitchFamily="34" charset="0"/>
          </a:endParaRPr>
        </a:p>
      </dgm:t>
    </dgm:pt>
    <dgm:pt modelId="{84D39ABC-0D6C-44AD-9282-FBAE4F373CE9}" type="parTrans" cxnId="{002C2ADD-CBDB-4E3C-AA32-7C023584D807}">
      <dgm:prSet/>
      <dgm:spPr/>
      <dgm:t>
        <a:bodyPr/>
        <a:lstStyle/>
        <a:p>
          <a:endParaRPr lang="es-ES"/>
        </a:p>
      </dgm:t>
    </dgm:pt>
    <dgm:pt modelId="{95E9B983-820E-4C16-89C9-D4C13360D6F2}" type="sibTrans" cxnId="{002C2ADD-CBDB-4E3C-AA32-7C023584D807}">
      <dgm:prSet/>
      <dgm:spPr/>
      <dgm:t>
        <a:bodyPr/>
        <a:lstStyle/>
        <a:p>
          <a:endParaRPr lang="es-ES"/>
        </a:p>
      </dgm:t>
    </dgm:pt>
    <dgm:pt modelId="{DFBC6E0A-45F1-4FA8-AE06-890C1C034D6C}">
      <dgm:prSet custT="1"/>
      <dgm:spPr>
        <a:solidFill>
          <a:srgbClr val="00CC99">
            <a:alpha val="50000"/>
          </a:srgbClr>
        </a:solidFill>
      </dgm:spPr>
      <dgm:t>
        <a:bodyPr/>
        <a:lstStyle/>
        <a:p>
          <a:pPr algn="just"/>
          <a:r>
            <a:rPr lang="ca-ES" sz="1400" b="1" noProof="0" dirty="0" smtClean="0">
              <a:solidFill>
                <a:schemeClr val="tx1"/>
              </a:solidFill>
              <a:latin typeface="Verdana" pitchFamily="34" charset="0"/>
              <a:ea typeface="Verdana" pitchFamily="34" charset="0"/>
              <a:cs typeface="Verdana" pitchFamily="34" charset="0"/>
            </a:rPr>
            <a:t> Propostes de mesures</a:t>
          </a:r>
        </a:p>
        <a:p>
          <a:pPr marL="180975" indent="-180975" algn="just"/>
          <a:r>
            <a:rPr lang="ca-ES" sz="1200" b="1" noProof="0" dirty="0" smtClean="0">
              <a:solidFill>
                <a:schemeClr val="tx1"/>
              </a:solidFill>
              <a:latin typeface="Verdana" pitchFamily="34" charset="0"/>
              <a:ea typeface="Verdana" pitchFamily="34" charset="0"/>
              <a:cs typeface="Verdana" pitchFamily="34" charset="0"/>
            </a:rPr>
            <a:t>● Per a fer front a aquestes problemàtiques, les mesures que es proposen són ampliar o millorar l’accés al parc d’habitatge social, reforçar els serveis i ajudes que donen resposta a les situacions d’emergència social o més coordinació entre els agents implicats, entre d’altres.</a:t>
          </a:r>
        </a:p>
      </dgm:t>
    </dgm:pt>
    <dgm:pt modelId="{A5896686-EBE2-46AB-91DD-A3FAE1520165}" type="parTrans" cxnId="{DF39F10A-DCE0-4387-9F25-F0E6CED604B0}">
      <dgm:prSet/>
      <dgm:spPr/>
      <dgm:t>
        <a:bodyPr/>
        <a:lstStyle/>
        <a:p>
          <a:endParaRPr lang="es-ES"/>
        </a:p>
      </dgm:t>
    </dgm:pt>
    <dgm:pt modelId="{DEA0B5E4-50EB-4F33-9891-F214A551F397}" type="sibTrans" cxnId="{DF39F10A-DCE0-4387-9F25-F0E6CED604B0}">
      <dgm:prSet/>
      <dgm:spPr/>
      <dgm:t>
        <a:bodyPr/>
        <a:lstStyle/>
        <a:p>
          <a:endParaRPr lang="es-ES"/>
        </a:p>
      </dgm:t>
    </dgm:pt>
    <dgm:pt modelId="{0489F4B5-59DE-4DFB-889C-EC545302CCF8}">
      <dgm:prSet phldrT="[Texto]" custT="1"/>
      <dgm:spPr>
        <a:solidFill>
          <a:srgbClr val="00CC99"/>
        </a:solidFill>
      </dgm:spPr>
      <dgm:t>
        <a:bodyPr/>
        <a:lstStyle/>
        <a:p>
          <a:pPr algn="just"/>
          <a:r>
            <a:rPr lang="ca-ES" sz="1200" b="1" noProof="0" dirty="0" smtClean="0">
              <a:solidFill>
                <a:schemeClr val="tx1"/>
              </a:solidFill>
              <a:latin typeface="Verdana" pitchFamily="34" charset="0"/>
              <a:ea typeface="Verdana" pitchFamily="34" charset="0"/>
              <a:cs typeface="Verdana" pitchFamily="34" charset="0"/>
            </a:rPr>
            <a:t>La principal preocupació dels municipis i Consells Comarcals pel que fa a les problemàtiques de mal allotjament són les situacions d’habitatge insegur, seguit de la manca d’habitatge social o les dificultats d’accés a aquest, i les pròpies dificultats dels municipis i Consells Comarcals per a proporcionar recursos d’urgència.</a:t>
          </a:r>
          <a:endParaRPr lang="ca-ES" sz="1200" b="1" noProof="0" dirty="0">
            <a:solidFill>
              <a:schemeClr val="tx1"/>
            </a:solidFill>
            <a:latin typeface="Verdana" pitchFamily="34" charset="0"/>
            <a:ea typeface="Verdana" pitchFamily="34" charset="0"/>
            <a:cs typeface="Verdana" pitchFamily="34" charset="0"/>
          </a:endParaRPr>
        </a:p>
      </dgm:t>
    </dgm:pt>
    <dgm:pt modelId="{5663A306-085E-4581-A06F-8FFE71817F17}" type="sibTrans" cxnId="{67F7B23A-AFD5-411C-9A3B-1D52B2C3FC85}">
      <dgm:prSet/>
      <dgm:spPr/>
      <dgm:t>
        <a:bodyPr/>
        <a:lstStyle/>
        <a:p>
          <a:endParaRPr lang="es-ES"/>
        </a:p>
      </dgm:t>
    </dgm:pt>
    <dgm:pt modelId="{0FDE2A1A-D147-4E63-8E6D-97CCEC0DE705}" type="parTrans" cxnId="{67F7B23A-AFD5-411C-9A3B-1D52B2C3FC85}">
      <dgm:prSet/>
      <dgm:spPr/>
      <dgm:t>
        <a:bodyPr/>
        <a:lstStyle/>
        <a:p>
          <a:endParaRPr lang="es-ES"/>
        </a:p>
      </dgm:t>
    </dgm:pt>
    <dgm:pt modelId="{62D8AB2D-6439-4265-AD0F-E26BEEFCD520}" type="pres">
      <dgm:prSet presAssocID="{5D6BFA02-B46E-4B95-8738-20D1CA28079F}" presName="linear" presStyleCnt="0">
        <dgm:presLayoutVars>
          <dgm:dir/>
          <dgm:resizeHandles val="exact"/>
        </dgm:presLayoutVars>
      </dgm:prSet>
      <dgm:spPr/>
      <dgm:t>
        <a:bodyPr/>
        <a:lstStyle/>
        <a:p>
          <a:endParaRPr lang="es-ES"/>
        </a:p>
      </dgm:t>
    </dgm:pt>
    <dgm:pt modelId="{3E60CA3E-61BD-48DD-9E92-7693396879E2}" type="pres">
      <dgm:prSet presAssocID="{ACE8712A-9CB7-47CD-9469-48787540175C}" presName="comp" presStyleCnt="0"/>
      <dgm:spPr/>
    </dgm:pt>
    <dgm:pt modelId="{24902418-8ECE-4398-9C48-1AC3B166078F}" type="pres">
      <dgm:prSet presAssocID="{ACE8712A-9CB7-47CD-9469-48787540175C}" presName="box" presStyleLbl="node1" presStyleIdx="0" presStyleCnt="2" custLinFactNeighborX="-28395"/>
      <dgm:spPr/>
      <dgm:t>
        <a:bodyPr/>
        <a:lstStyle/>
        <a:p>
          <a:endParaRPr lang="es-ES"/>
        </a:p>
      </dgm:t>
    </dgm:pt>
    <dgm:pt modelId="{3692A46E-7644-4BA7-8123-CCC825E56B64}" type="pres">
      <dgm:prSet presAssocID="{ACE8712A-9CB7-47CD-9469-48787540175C}" presName="img" presStyleLbl="fgImgPlace1" presStyleIdx="0" presStyleCnt="2"/>
      <dgm:spPr>
        <a:blipFill rotWithShape="0">
          <a:blip xmlns:r="http://schemas.openxmlformats.org/officeDocument/2006/relationships" r:embed="rId1"/>
          <a:stretch>
            <a:fillRect/>
          </a:stretch>
        </a:blipFill>
      </dgm:spPr>
      <dgm:t>
        <a:bodyPr/>
        <a:lstStyle/>
        <a:p>
          <a:endParaRPr lang="es-ES"/>
        </a:p>
      </dgm:t>
    </dgm:pt>
    <dgm:pt modelId="{B7A47C63-E3BA-4C10-AB73-326E56E46488}" type="pres">
      <dgm:prSet presAssocID="{ACE8712A-9CB7-47CD-9469-48787540175C}" presName="text" presStyleLbl="node1" presStyleIdx="0" presStyleCnt="2">
        <dgm:presLayoutVars>
          <dgm:bulletEnabled val="1"/>
        </dgm:presLayoutVars>
      </dgm:prSet>
      <dgm:spPr/>
      <dgm:t>
        <a:bodyPr/>
        <a:lstStyle/>
        <a:p>
          <a:endParaRPr lang="es-ES"/>
        </a:p>
      </dgm:t>
    </dgm:pt>
    <dgm:pt modelId="{C15BBE52-CAED-4630-B149-206DA9B3D9E9}" type="pres">
      <dgm:prSet presAssocID="{95E9B983-820E-4C16-89C9-D4C13360D6F2}" presName="spacer" presStyleCnt="0"/>
      <dgm:spPr/>
    </dgm:pt>
    <dgm:pt modelId="{AF0D8F29-0617-4821-A955-DCEA97F9C18A}" type="pres">
      <dgm:prSet presAssocID="{DFBC6E0A-45F1-4FA8-AE06-890C1C034D6C}" presName="comp" presStyleCnt="0"/>
      <dgm:spPr/>
    </dgm:pt>
    <dgm:pt modelId="{1F342C66-ABFC-4CD9-ACB1-B869935AFC6C}" type="pres">
      <dgm:prSet presAssocID="{DFBC6E0A-45F1-4FA8-AE06-890C1C034D6C}" presName="box" presStyleLbl="node1" presStyleIdx="1" presStyleCnt="2"/>
      <dgm:spPr/>
      <dgm:t>
        <a:bodyPr/>
        <a:lstStyle/>
        <a:p>
          <a:endParaRPr lang="es-ES"/>
        </a:p>
      </dgm:t>
    </dgm:pt>
    <dgm:pt modelId="{B53AE52E-0FB2-4456-8505-E01D62ABBE1D}" type="pres">
      <dgm:prSet presAssocID="{DFBC6E0A-45F1-4FA8-AE06-890C1C034D6C}" presName="img" presStyleLbl="fgImgPlace1" presStyleIdx="1" presStyleCnt="2"/>
      <dgm:spPr>
        <a:blipFill rotWithShape="0">
          <a:blip xmlns:r="http://schemas.openxmlformats.org/officeDocument/2006/relationships" r:embed="rId2"/>
          <a:stretch>
            <a:fillRect/>
          </a:stretch>
        </a:blipFill>
      </dgm:spPr>
      <dgm:t>
        <a:bodyPr/>
        <a:lstStyle/>
        <a:p>
          <a:endParaRPr lang="es-ES"/>
        </a:p>
      </dgm:t>
    </dgm:pt>
    <dgm:pt modelId="{B20A75AE-86F8-4190-B5A4-314EAE2A4E44}" type="pres">
      <dgm:prSet presAssocID="{DFBC6E0A-45F1-4FA8-AE06-890C1C034D6C}" presName="text" presStyleLbl="node1" presStyleIdx="1" presStyleCnt="2">
        <dgm:presLayoutVars>
          <dgm:bulletEnabled val="1"/>
        </dgm:presLayoutVars>
      </dgm:prSet>
      <dgm:spPr/>
      <dgm:t>
        <a:bodyPr/>
        <a:lstStyle/>
        <a:p>
          <a:endParaRPr lang="es-ES"/>
        </a:p>
      </dgm:t>
    </dgm:pt>
  </dgm:ptLst>
  <dgm:cxnLst>
    <dgm:cxn modelId="{F930CD6B-F631-4732-9A52-7BDD1F899E3D}" type="presOf" srcId="{5D6BFA02-B46E-4B95-8738-20D1CA28079F}" destId="{62D8AB2D-6439-4265-AD0F-E26BEEFCD520}" srcOrd="0" destOrd="0" presId="urn:microsoft.com/office/officeart/2005/8/layout/vList4#3"/>
    <dgm:cxn modelId="{002C2ADD-CBDB-4E3C-AA32-7C023584D807}" srcId="{5D6BFA02-B46E-4B95-8738-20D1CA28079F}" destId="{ACE8712A-9CB7-47CD-9469-48787540175C}" srcOrd="0" destOrd="0" parTransId="{84D39ABC-0D6C-44AD-9282-FBAE4F373CE9}" sibTransId="{95E9B983-820E-4C16-89C9-D4C13360D6F2}"/>
    <dgm:cxn modelId="{4F36FACA-8E32-4856-B4C6-4C86189FC62E}" type="presOf" srcId="{0489F4B5-59DE-4DFB-889C-EC545302CCF8}" destId="{B7A47C63-E3BA-4C10-AB73-326E56E46488}" srcOrd="1" destOrd="1" presId="urn:microsoft.com/office/officeart/2005/8/layout/vList4#3"/>
    <dgm:cxn modelId="{6A12553D-8AA4-48ED-83EE-0D1F82C0B1A8}" type="presOf" srcId="{ACE8712A-9CB7-47CD-9469-48787540175C}" destId="{B7A47C63-E3BA-4C10-AB73-326E56E46488}" srcOrd="1" destOrd="0" presId="urn:microsoft.com/office/officeart/2005/8/layout/vList4#3"/>
    <dgm:cxn modelId="{25326CA5-AE7B-4EDE-8F8F-93D67701F0D7}" type="presOf" srcId="{DFBC6E0A-45F1-4FA8-AE06-890C1C034D6C}" destId="{B20A75AE-86F8-4190-B5A4-314EAE2A4E44}" srcOrd="1" destOrd="0" presId="urn:microsoft.com/office/officeart/2005/8/layout/vList4#3"/>
    <dgm:cxn modelId="{AAD10A0B-B9C3-4B32-8167-146BEAD6A635}" type="presOf" srcId="{0489F4B5-59DE-4DFB-889C-EC545302CCF8}" destId="{24902418-8ECE-4398-9C48-1AC3B166078F}" srcOrd="0" destOrd="1" presId="urn:microsoft.com/office/officeart/2005/8/layout/vList4#3"/>
    <dgm:cxn modelId="{E44F08DC-6139-4A76-88B3-CB5BA9A1688E}" type="presOf" srcId="{DFBC6E0A-45F1-4FA8-AE06-890C1C034D6C}" destId="{1F342C66-ABFC-4CD9-ACB1-B869935AFC6C}" srcOrd="0" destOrd="0" presId="urn:microsoft.com/office/officeart/2005/8/layout/vList4#3"/>
    <dgm:cxn modelId="{DF39F10A-DCE0-4387-9F25-F0E6CED604B0}" srcId="{5D6BFA02-B46E-4B95-8738-20D1CA28079F}" destId="{DFBC6E0A-45F1-4FA8-AE06-890C1C034D6C}" srcOrd="1" destOrd="0" parTransId="{A5896686-EBE2-46AB-91DD-A3FAE1520165}" sibTransId="{DEA0B5E4-50EB-4F33-9891-F214A551F397}"/>
    <dgm:cxn modelId="{67F7B23A-AFD5-411C-9A3B-1D52B2C3FC85}" srcId="{ACE8712A-9CB7-47CD-9469-48787540175C}" destId="{0489F4B5-59DE-4DFB-889C-EC545302CCF8}" srcOrd="0" destOrd="0" parTransId="{0FDE2A1A-D147-4E63-8E6D-97CCEC0DE705}" sibTransId="{5663A306-085E-4581-A06F-8FFE71817F17}"/>
    <dgm:cxn modelId="{C8065268-3840-4CEE-9BD0-223F895A1462}" type="presOf" srcId="{ACE8712A-9CB7-47CD-9469-48787540175C}" destId="{24902418-8ECE-4398-9C48-1AC3B166078F}" srcOrd="0" destOrd="0" presId="urn:microsoft.com/office/officeart/2005/8/layout/vList4#3"/>
    <dgm:cxn modelId="{497DF7CE-A06B-4256-A6B0-4E7C597451E2}" type="presParOf" srcId="{62D8AB2D-6439-4265-AD0F-E26BEEFCD520}" destId="{3E60CA3E-61BD-48DD-9E92-7693396879E2}" srcOrd="0" destOrd="0" presId="urn:microsoft.com/office/officeart/2005/8/layout/vList4#3"/>
    <dgm:cxn modelId="{8D2AE571-F000-41FE-B3EF-5EF653A01C91}" type="presParOf" srcId="{3E60CA3E-61BD-48DD-9E92-7693396879E2}" destId="{24902418-8ECE-4398-9C48-1AC3B166078F}" srcOrd="0" destOrd="0" presId="urn:microsoft.com/office/officeart/2005/8/layout/vList4#3"/>
    <dgm:cxn modelId="{58D791D7-2D34-467A-8A97-33ADF56B5955}" type="presParOf" srcId="{3E60CA3E-61BD-48DD-9E92-7693396879E2}" destId="{3692A46E-7644-4BA7-8123-CCC825E56B64}" srcOrd="1" destOrd="0" presId="urn:microsoft.com/office/officeart/2005/8/layout/vList4#3"/>
    <dgm:cxn modelId="{0DBE0924-7A85-4D0B-99C0-FEBD318FCA6D}" type="presParOf" srcId="{3E60CA3E-61BD-48DD-9E92-7693396879E2}" destId="{B7A47C63-E3BA-4C10-AB73-326E56E46488}" srcOrd="2" destOrd="0" presId="urn:microsoft.com/office/officeart/2005/8/layout/vList4#3"/>
    <dgm:cxn modelId="{58FC8FF2-4535-4D1B-AC37-329DB2D7026B}" type="presParOf" srcId="{62D8AB2D-6439-4265-AD0F-E26BEEFCD520}" destId="{C15BBE52-CAED-4630-B149-206DA9B3D9E9}" srcOrd="1" destOrd="0" presId="urn:microsoft.com/office/officeart/2005/8/layout/vList4#3"/>
    <dgm:cxn modelId="{43D9B2DA-BAD5-4E77-A82F-1D4D0D9B74C1}" type="presParOf" srcId="{62D8AB2D-6439-4265-AD0F-E26BEEFCD520}" destId="{AF0D8F29-0617-4821-A955-DCEA97F9C18A}" srcOrd="2" destOrd="0" presId="urn:microsoft.com/office/officeart/2005/8/layout/vList4#3"/>
    <dgm:cxn modelId="{C408175C-90BF-4628-AFC5-6F99B7825BA6}" type="presParOf" srcId="{AF0D8F29-0617-4821-A955-DCEA97F9C18A}" destId="{1F342C66-ABFC-4CD9-ACB1-B869935AFC6C}" srcOrd="0" destOrd="0" presId="urn:microsoft.com/office/officeart/2005/8/layout/vList4#3"/>
    <dgm:cxn modelId="{87387683-E41B-4152-BC54-1355819E0EA8}" type="presParOf" srcId="{AF0D8F29-0617-4821-A955-DCEA97F9C18A}" destId="{B53AE52E-0FB2-4456-8505-E01D62ABBE1D}" srcOrd="1" destOrd="0" presId="urn:microsoft.com/office/officeart/2005/8/layout/vList4#3"/>
    <dgm:cxn modelId="{C27C51AA-FD30-478B-9272-91FC673CC1F9}" type="presParOf" srcId="{AF0D8F29-0617-4821-A955-DCEA97F9C18A}" destId="{B20A75AE-86F8-4190-B5A4-314EAE2A4E44}" srcOrd="2" destOrd="0" presId="urn:microsoft.com/office/officeart/2005/8/layout/vList4#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BFA02-B46E-4B95-8738-20D1CA28079F}"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s-ES"/>
        </a:p>
      </dgm:t>
    </dgm:pt>
    <dgm:pt modelId="{ACE8712A-9CB7-47CD-9469-48787540175C}">
      <dgm:prSet phldrT="[Texto]" custT="1"/>
      <dgm:spPr>
        <a:solidFill>
          <a:srgbClr val="00CC99"/>
        </a:solidFill>
      </dgm:spPr>
      <dgm:t>
        <a:bodyPr/>
        <a:lstStyle/>
        <a:p>
          <a:pPr algn="l"/>
          <a:endParaRPr lang="es-ES" sz="1000" b="1" dirty="0" smtClean="0">
            <a:solidFill>
              <a:schemeClr val="tx1"/>
            </a:solidFill>
            <a:latin typeface="Verdana" pitchFamily="34" charset="0"/>
            <a:ea typeface="Verdana" pitchFamily="34" charset="0"/>
            <a:cs typeface="Verdana" pitchFamily="34" charset="0"/>
          </a:endParaRPr>
        </a:p>
        <a:p>
          <a:pPr algn="just"/>
          <a:r>
            <a:rPr lang="ca-ES" sz="1400" b="1" noProof="0" dirty="0" smtClean="0">
              <a:solidFill>
                <a:schemeClr val="tx1"/>
              </a:solidFill>
              <a:latin typeface="Verdana" pitchFamily="34" charset="0"/>
              <a:ea typeface="Verdana" pitchFamily="34" charset="0"/>
              <a:cs typeface="Verdana" pitchFamily="34" charset="0"/>
            </a:rPr>
            <a:t> Integració de dades</a:t>
          </a:r>
          <a:endParaRPr lang="ca-ES" sz="1400" b="1" noProof="0" dirty="0">
            <a:solidFill>
              <a:schemeClr val="tx1"/>
            </a:solidFill>
            <a:latin typeface="Verdana" pitchFamily="34" charset="0"/>
            <a:ea typeface="Verdana" pitchFamily="34" charset="0"/>
            <a:cs typeface="Verdana" pitchFamily="34" charset="0"/>
          </a:endParaRPr>
        </a:p>
      </dgm:t>
    </dgm:pt>
    <dgm:pt modelId="{84D39ABC-0D6C-44AD-9282-FBAE4F373CE9}" type="parTrans" cxnId="{002C2ADD-CBDB-4E3C-AA32-7C023584D807}">
      <dgm:prSet/>
      <dgm:spPr/>
      <dgm:t>
        <a:bodyPr/>
        <a:lstStyle/>
        <a:p>
          <a:endParaRPr lang="es-ES"/>
        </a:p>
      </dgm:t>
    </dgm:pt>
    <dgm:pt modelId="{95E9B983-820E-4C16-89C9-D4C13360D6F2}" type="sibTrans" cxnId="{002C2ADD-CBDB-4E3C-AA32-7C023584D807}">
      <dgm:prSet/>
      <dgm:spPr/>
      <dgm:t>
        <a:bodyPr/>
        <a:lstStyle/>
        <a:p>
          <a:endParaRPr lang="es-ES"/>
        </a:p>
      </dgm:t>
    </dgm:pt>
    <dgm:pt modelId="{DFBC6E0A-45F1-4FA8-AE06-890C1C034D6C}">
      <dgm:prSet custT="1"/>
      <dgm:spPr>
        <a:solidFill>
          <a:srgbClr val="00CC99">
            <a:alpha val="50000"/>
          </a:srgbClr>
        </a:solidFill>
      </dgm:spPr>
      <dgm:t>
        <a:bodyPr/>
        <a:lstStyle/>
        <a:p>
          <a:pPr algn="just"/>
          <a:r>
            <a:rPr lang="ca-ES" sz="1400" b="1" noProof="0" dirty="0" smtClean="0">
              <a:solidFill>
                <a:schemeClr val="tx1"/>
              </a:solidFill>
              <a:latin typeface="Verdana" pitchFamily="34" charset="0"/>
              <a:ea typeface="Verdana" pitchFamily="34" charset="0"/>
              <a:cs typeface="Verdana" pitchFamily="34" charset="0"/>
            </a:rPr>
            <a:t> Formació sobre la tipologia ETHOS</a:t>
          </a:r>
        </a:p>
        <a:p>
          <a:pPr marL="85725" indent="-85725" algn="just">
            <a:tabLst>
              <a:tab pos="85725" algn="l"/>
            </a:tabLst>
          </a:pPr>
          <a:r>
            <a:rPr lang="ca-ES" sz="1200" b="1" noProof="0" dirty="0" smtClean="0">
              <a:solidFill>
                <a:schemeClr val="tx1"/>
              </a:solidFill>
              <a:latin typeface="Verdana" pitchFamily="34" charset="0"/>
              <a:ea typeface="Verdana" pitchFamily="34" charset="0"/>
              <a:cs typeface="Verdana" pitchFamily="34" charset="0"/>
            </a:rPr>
            <a:t>●Divulgar la tipologia ETHOS entre els actors implicats, reflexionant sobre el seu possible impacte en la presa de decisions.</a:t>
          </a:r>
        </a:p>
      </dgm:t>
    </dgm:pt>
    <dgm:pt modelId="{A5896686-EBE2-46AB-91DD-A3FAE1520165}" type="parTrans" cxnId="{DF39F10A-DCE0-4387-9F25-F0E6CED604B0}">
      <dgm:prSet/>
      <dgm:spPr/>
      <dgm:t>
        <a:bodyPr/>
        <a:lstStyle/>
        <a:p>
          <a:endParaRPr lang="es-ES"/>
        </a:p>
      </dgm:t>
    </dgm:pt>
    <dgm:pt modelId="{DEA0B5E4-50EB-4F33-9891-F214A551F397}" type="sibTrans" cxnId="{DF39F10A-DCE0-4387-9F25-F0E6CED604B0}">
      <dgm:prSet/>
      <dgm:spPr/>
      <dgm:t>
        <a:bodyPr/>
        <a:lstStyle/>
        <a:p>
          <a:endParaRPr lang="es-ES"/>
        </a:p>
      </dgm:t>
    </dgm:pt>
    <dgm:pt modelId="{6D5B6C90-041C-4DB3-8E63-2790408E3584}">
      <dgm:prSet custT="1"/>
      <dgm:spPr>
        <a:solidFill>
          <a:srgbClr val="00CC99"/>
        </a:solidFill>
      </dgm:spPr>
      <dgm:t>
        <a:bodyPr/>
        <a:lstStyle/>
        <a:p>
          <a:pPr algn="just"/>
          <a:r>
            <a:rPr lang="ca-ES" sz="1400" b="1" noProof="0" dirty="0" smtClean="0">
              <a:solidFill>
                <a:schemeClr val="tx1"/>
              </a:solidFill>
              <a:latin typeface="Verdana" pitchFamily="34" charset="0"/>
              <a:ea typeface="Verdana" pitchFamily="34" charset="0"/>
              <a:cs typeface="Verdana" pitchFamily="34" charset="0"/>
            </a:rPr>
            <a:t> Difusió dels resultats </a:t>
          </a:r>
        </a:p>
        <a:p>
          <a:pPr marL="85725" indent="-85725" algn="just"/>
          <a:r>
            <a:rPr lang="ca-ES" sz="1200" b="1" noProof="0" dirty="0" smtClean="0">
              <a:solidFill>
                <a:schemeClr val="tx1"/>
              </a:solidFill>
              <a:latin typeface="Verdana"/>
              <a:ea typeface="Verdana"/>
              <a:cs typeface="Verdana"/>
            </a:rPr>
            <a:t>● Difondre els resultats de l’anàlisi treballant de manera conjunta amb els diferents agents implicats. </a:t>
          </a:r>
          <a:endParaRPr lang="ca-ES" sz="1200" b="1" noProof="0" dirty="0">
            <a:solidFill>
              <a:schemeClr val="tx1"/>
            </a:solidFill>
          </a:endParaRPr>
        </a:p>
      </dgm:t>
    </dgm:pt>
    <dgm:pt modelId="{A4F51650-CAB3-40EB-9489-E68FD7B5355F}" type="parTrans" cxnId="{7103399A-2F45-4E6D-91E6-8C5838C76E05}">
      <dgm:prSet/>
      <dgm:spPr/>
      <dgm:t>
        <a:bodyPr/>
        <a:lstStyle/>
        <a:p>
          <a:endParaRPr lang="es-ES"/>
        </a:p>
      </dgm:t>
    </dgm:pt>
    <dgm:pt modelId="{7C97EFFF-D2DD-4EE3-8860-9FE51E0E2F76}" type="sibTrans" cxnId="{7103399A-2F45-4E6D-91E6-8C5838C76E05}">
      <dgm:prSet/>
      <dgm:spPr/>
      <dgm:t>
        <a:bodyPr/>
        <a:lstStyle/>
        <a:p>
          <a:endParaRPr lang="es-ES"/>
        </a:p>
      </dgm:t>
    </dgm:pt>
    <dgm:pt modelId="{0489F4B5-59DE-4DFB-889C-EC545302CCF8}">
      <dgm:prSet phldrT="[Texto]" custT="1"/>
      <dgm:spPr>
        <a:solidFill>
          <a:srgbClr val="00CC99"/>
        </a:solidFill>
      </dgm:spPr>
      <dgm:t>
        <a:bodyPr/>
        <a:lstStyle/>
        <a:p>
          <a:pPr algn="just"/>
          <a:r>
            <a:rPr lang="ca-ES" sz="1200" b="1" noProof="0" dirty="0" smtClean="0">
              <a:solidFill>
                <a:schemeClr val="tx1"/>
              </a:solidFill>
              <a:latin typeface="Verdana" pitchFamily="34" charset="0"/>
              <a:ea typeface="Verdana" pitchFamily="34" charset="0"/>
              <a:cs typeface="Verdana" pitchFamily="34" charset="0"/>
            </a:rPr>
            <a:t>Integrar la recollida de dades sobre el mal allotjament de manera uniforme en el sistema de serveis socials.</a:t>
          </a:r>
          <a:endParaRPr lang="ca-ES" sz="1200" b="1" noProof="0" dirty="0">
            <a:solidFill>
              <a:schemeClr val="tx1"/>
            </a:solidFill>
            <a:latin typeface="Verdana" pitchFamily="34" charset="0"/>
            <a:ea typeface="Verdana" pitchFamily="34" charset="0"/>
            <a:cs typeface="Verdana" pitchFamily="34" charset="0"/>
          </a:endParaRPr>
        </a:p>
      </dgm:t>
    </dgm:pt>
    <dgm:pt modelId="{5663A306-085E-4581-A06F-8FFE71817F17}" type="sibTrans" cxnId="{67F7B23A-AFD5-411C-9A3B-1D52B2C3FC85}">
      <dgm:prSet/>
      <dgm:spPr/>
      <dgm:t>
        <a:bodyPr/>
        <a:lstStyle/>
        <a:p>
          <a:endParaRPr lang="es-ES"/>
        </a:p>
      </dgm:t>
    </dgm:pt>
    <dgm:pt modelId="{0FDE2A1A-D147-4E63-8E6D-97CCEC0DE705}" type="parTrans" cxnId="{67F7B23A-AFD5-411C-9A3B-1D52B2C3FC85}">
      <dgm:prSet/>
      <dgm:spPr/>
      <dgm:t>
        <a:bodyPr/>
        <a:lstStyle/>
        <a:p>
          <a:endParaRPr lang="es-ES"/>
        </a:p>
      </dgm:t>
    </dgm:pt>
    <dgm:pt modelId="{182DBEB7-A1F4-49E4-A562-1AB05E6E4816}">
      <dgm:prSet custT="1"/>
      <dgm:spPr>
        <a:solidFill>
          <a:srgbClr val="00CC99">
            <a:alpha val="50000"/>
          </a:srgbClr>
        </a:solidFill>
      </dgm:spPr>
      <dgm:t>
        <a:bodyPr/>
        <a:lstStyle/>
        <a:p>
          <a:pPr algn="l"/>
          <a:r>
            <a:rPr lang="ca-ES" sz="1400" b="1" noProof="0" dirty="0" smtClean="0">
              <a:solidFill>
                <a:schemeClr val="tx1"/>
              </a:solidFill>
              <a:latin typeface="Verdana" pitchFamily="34" charset="0"/>
              <a:ea typeface="Verdana" pitchFamily="34" charset="0"/>
              <a:cs typeface="Verdana" pitchFamily="34" charset="0"/>
            </a:rPr>
            <a:t>Pla d’acció</a:t>
          </a:r>
        </a:p>
        <a:p>
          <a:pPr marL="85725" indent="-85725" algn="just"/>
          <a:r>
            <a:rPr lang="ca-ES" sz="1300" b="1" noProof="0" dirty="0" smtClean="0">
              <a:solidFill>
                <a:schemeClr val="tx1"/>
              </a:solidFill>
              <a:latin typeface="Verdana"/>
              <a:ea typeface="Verdana"/>
              <a:cs typeface="Verdana"/>
            </a:rPr>
            <a:t>● Desenvolupar de forma consensuada un pla d’acció conjunt amb les entitats implicades en base els resultats de l’anàlisi. </a:t>
          </a:r>
          <a:endParaRPr lang="es-ES" sz="1300" dirty="0"/>
        </a:p>
      </dgm:t>
    </dgm:pt>
    <dgm:pt modelId="{094D77F9-93E8-4C37-AC78-242BCEF738C8}" type="parTrans" cxnId="{E1722BE6-4D74-4483-9C94-C2D18F01AAAC}">
      <dgm:prSet/>
      <dgm:spPr/>
      <dgm:t>
        <a:bodyPr/>
        <a:lstStyle/>
        <a:p>
          <a:endParaRPr lang="es-ES"/>
        </a:p>
      </dgm:t>
    </dgm:pt>
    <dgm:pt modelId="{7DDFBF38-6875-4948-89C3-29C70C6CE42C}" type="sibTrans" cxnId="{E1722BE6-4D74-4483-9C94-C2D18F01AAAC}">
      <dgm:prSet/>
      <dgm:spPr/>
      <dgm:t>
        <a:bodyPr/>
        <a:lstStyle/>
        <a:p>
          <a:endParaRPr lang="es-ES"/>
        </a:p>
      </dgm:t>
    </dgm:pt>
    <dgm:pt modelId="{72E75838-A968-4D98-B086-2C0D70D40547}">
      <dgm:prSet custT="1"/>
      <dgm:spPr>
        <a:solidFill>
          <a:srgbClr val="00CC99">
            <a:alpha val="50000"/>
          </a:srgbClr>
        </a:solidFill>
      </dgm:spPr>
      <dgm:t>
        <a:bodyPr/>
        <a:lstStyle/>
        <a:p>
          <a:pPr algn="l"/>
          <a:r>
            <a:rPr lang="ca-ES" sz="1400" b="1" dirty="0" smtClean="0">
              <a:solidFill>
                <a:schemeClr val="tx1"/>
              </a:solidFill>
              <a:latin typeface="Verdana" pitchFamily="34" charset="0"/>
              <a:ea typeface="Verdana" pitchFamily="34" charset="0"/>
              <a:cs typeface="Verdana" pitchFamily="34" charset="0"/>
            </a:rPr>
            <a:t>Recollida periòdica</a:t>
          </a:r>
        </a:p>
        <a:p>
          <a:pPr algn="just"/>
          <a:r>
            <a:rPr lang="ca-ES" sz="1200" b="1" dirty="0" smtClean="0">
              <a:solidFill>
                <a:schemeClr val="tx1"/>
              </a:solidFill>
              <a:latin typeface="Verdana" pitchFamily="34" charset="0"/>
              <a:ea typeface="Verdana" pitchFamily="34" charset="0"/>
              <a:cs typeface="Verdana" pitchFamily="34" charset="0"/>
            </a:rPr>
            <a:t>● Seguir recollint de manera periòdica (cada 2 anys) la quantificació de les persones amb problemàtiques d’allotjament a Catalunya optimitzant </a:t>
          </a:r>
          <a:r>
            <a:rPr lang="ca-ES" sz="1200" b="1" dirty="0" err="1" smtClean="0">
              <a:solidFill>
                <a:schemeClr val="tx1"/>
              </a:solidFill>
              <a:latin typeface="Verdana" pitchFamily="34" charset="0"/>
              <a:ea typeface="Verdana" pitchFamily="34" charset="0"/>
              <a:cs typeface="Verdana" pitchFamily="34" charset="0"/>
            </a:rPr>
            <a:t>l’instrument</a:t>
          </a:r>
          <a:r>
            <a:rPr lang="ca-ES" sz="1200" b="1" dirty="0" smtClean="0">
              <a:solidFill>
                <a:schemeClr val="tx1"/>
              </a:solidFill>
              <a:latin typeface="Verdana" pitchFamily="34" charset="0"/>
              <a:ea typeface="Verdana" pitchFamily="34" charset="0"/>
              <a:cs typeface="Verdana" pitchFamily="34" charset="0"/>
            </a:rPr>
            <a:t> de recollida basat en la tipologia ETHOS. </a:t>
          </a:r>
          <a:endParaRPr lang="es-ES" sz="1200" b="1" dirty="0">
            <a:solidFill>
              <a:schemeClr val="tx1"/>
            </a:solidFill>
            <a:latin typeface="Verdana" pitchFamily="34" charset="0"/>
            <a:ea typeface="Verdana" pitchFamily="34" charset="0"/>
            <a:cs typeface="Verdana" pitchFamily="34" charset="0"/>
          </a:endParaRPr>
        </a:p>
      </dgm:t>
    </dgm:pt>
    <dgm:pt modelId="{F50DF2AA-9F63-4717-93DA-150228D99B32}" type="parTrans" cxnId="{5CB4A4BF-AFD4-495B-B2C6-65B728DA0442}">
      <dgm:prSet/>
      <dgm:spPr/>
      <dgm:t>
        <a:bodyPr/>
        <a:lstStyle/>
        <a:p>
          <a:endParaRPr lang="es-ES"/>
        </a:p>
      </dgm:t>
    </dgm:pt>
    <dgm:pt modelId="{EEC890AE-4C16-44FA-855D-7E3D975490C3}" type="sibTrans" cxnId="{5CB4A4BF-AFD4-495B-B2C6-65B728DA0442}">
      <dgm:prSet/>
      <dgm:spPr/>
      <dgm:t>
        <a:bodyPr/>
        <a:lstStyle/>
        <a:p>
          <a:endParaRPr lang="es-ES"/>
        </a:p>
      </dgm:t>
    </dgm:pt>
    <dgm:pt modelId="{62D8AB2D-6439-4265-AD0F-E26BEEFCD520}" type="pres">
      <dgm:prSet presAssocID="{5D6BFA02-B46E-4B95-8738-20D1CA28079F}" presName="linear" presStyleCnt="0">
        <dgm:presLayoutVars>
          <dgm:dir/>
          <dgm:resizeHandles val="exact"/>
        </dgm:presLayoutVars>
      </dgm:prSet>
      <dgm:spPr/>
      <dgm:t>
        <a:bodyPr/>
        <a:lstStyle/>
        <a:p>
          <a:endParaRPr lang="es-ES"/>
        </a:p>
      </dgm:t>
    </dgm:pt>
    <dgm:pt modelId="{052FCC2F-8407-4CDB-ABBC-0CC3E0ECDD56}" type="pres">
      <dgm:prSet presAssocID="{72E75838-A968-4D98-B086-2C0D70D40547}" presName="comp" presStyleCnt="0"/>
      <dgm:spPr/>
    </dgm:pt>
    <dgm:pt modelId="{0FC1BA3D-B4A1-4117-8AB5-D15644D2148C}" type="pres">
      <dgm:prSet presAssocID="{72E75838-A968-4D98-B086-2C0D70D40547}" presName="box" presStyleLbl="node1" presStyleIdx="0" presStyleCnt="5"/>
      <dgm:spPr/>
      <dgm:t>
        <a:bodyPr/>
        <a:lstStyle/>
        <a:p>
          <a:endParaRPr lang="es-ES"/>
        </a:p>
      </dgm:t>
    </dgm:pt>
    <dgm:pt modelId="{ED03D7D7-AAAC-4A34-AA57-52866C1186FB}" type="pres">
      <dgm:prSet presAssocID="{72E75838-A968-4D98-B086-2C0D70D40547}" presName="img" presStyleLbl="fgImgPlace1" presStyleIdx="0" presStyleCnt="5"/>
      <dgm:spPr>
        <a:blipFill rotWithShape="0">
          <a:blip xmlns:r="http://schemas.openxmlformats.org/officeDocument/2006/relationships" r:embed="rId1"/>
          <a:stretch>
            <a:fillRect/>
          </a:stretch>
        </a:blipFill>
      </dgm:spPr>
      <dgm:t>
        <a:bodyPr/>
        <a:lstStyle/>
        <a:p>
          <a:endParaRPr lang="es-ES"/>
        </a:p>
      </dgm:t>
    </dgm:pt>
    <dgm:pt modelId="{1EC07979-1590-4BEC-B36E-835175A3FD9B}" type="pres">
      <dgm:prSet presAssocID="{72E75838-A968-4D98-B086-2C0D70D40547}" presName="text" presStyleLbl="node1" presStyleIdx="0" presStyleCnt="5">
        <dgm:presLayoutVars>
          <dgm:bulletEnabled val="1"/>
        </dgm:presLayoutVars>
      </dgm:prSet>
      <dgm:spPr/>
      <dgm:t>
        <a:bodyPr/>
        <a:lstStyle/>
        <a:p>
          <a:endParaRPr lang="es-ES"/>
        </a:p>
      </dgm:t>
    </dgm:pt>
    <dgm:pt modelId="{2B6F557E-81E7-48BA-98DC-CEF27CC016D9}" type="pres">
      <dgm:prSet presAssocID="{EEC890AE-4C16-44FA-855D-7E3D975490C3}" presName="spacer" presStyleCnt="0"/>
      <dgm:spPr/>
    </dgm:pt>
    <dgm:pt modelId="{3E60CA3E-61BD-48DD-9E92-7693396879E2}" type="pres">
      <dgm:prSet presAssocID="{ACE8712A-9CB7-47CD-9469-48787540175C}" presName="comp" presStyleCnt="0"/>
      <dgm:spPr/>
    </dgm:pt>
    <dgm:pt modelId="{24902418-8ECE-4398-9C48-1AC3B166078F}" type="pres">
      <dgm:prSet presAssocID="{ACE8712A-9CB7-47CD-9469-48787540175C}" presName="box" presStyleLbl="node1" presStyleIdx="1" presStyleCnt="5" custLinFactNeighborX="-28395"/>
      <dgm:spPr/>
      <dgm:t>
        <a:bodyPr/>
        <a:lstStyle/>
        <a:p>
          <a:endParaRPr lang="es-ES"/>
        </a:p>
      </dgm:t>
    </dgm:pt>
    <dgm:pt modelId="{3692A46E-7644-4BA7-8123-CCC825E56B64}" type="pres">
      <dgm:prSet presAssocID="{ACE8712A-9CB7-47CD-9469-48787540175C}" presName="img" presStyleLbl="fgImgPlace1" presStyleIdx="1" presStyleCnt="5"/>
      <dgm:spPr>
        <a:blipFill rotWithShape="0">
          <a:blip xmlns:r="http://schemas.openxmlformats.org/officeDocument/2006/relationships" r:embed="rId2"/>
          <a:stretch>
            <a:fillRect/>
          </a:stretch>
        </a:blipFill>
      </dgm:spPr>
      <dgm:t>
        <a:bodyPr/>
        <a:lstStyle/>
        <a:p>
          <a:endParaRPr lang="es-ES"/>
        </a:p>
      </dgm:t>
    </dgm:pt>
    <dgm:pt modelId="{B7A47C63-E3BA-4C10-AB73-326E56E46488}" type="pres">
      <dgm:prSet presAssocID="{ACE8712A-9CB7-47CD-9469-48787540175C}" presName="text" presStyleLbl="node1" presStyleIdx="1" presStyleCnt="5">
        <dgm:presLayoutVars>
          <dgm:bulletEnabled val="1"/>
        </dgm:presLayoutVars>
      </dgm:prSet>
      <dgm:spPr/>
      <dgm:t>
        <a:bodyPr/>
        <a:lstStyle/>
        <a:p>
          <a:endParaRPr lang="es-ES"/>
        </a:p>
      </dgm:t>
    </dgm:pt>
    <dgm:pt modelId="{C15BBE52-CAED-4630-B149-206DA9B3D9E9}" type="pres">
      <dgm:prSet presAssocID="{95E9B983-820E-4C16-89C9-D4C13360D6F2}" presName="spacer" presStyleCnt="0"/>
      <dgm:spPr/>
    </dgm:pt>
    <dgm:pt modelId="{AF0D8F29-0617-4821-A955-DCEA97F9C18A}" type="pres">
      <dgm:prSet presAssocID="{DFBC6E0A-45F1-4FA8-AE06-890C1C034D6C}" presName="comp" presStyleCnt="0"/>
      <dgm:spPr/>
    </dgm:pt>
    <dgm:pt modelId="{1F342C66-ABFC-4CD9-ACB1-B869935AFC6C}" type="pres">
      <dgm:prSet presAssocID="{DFBC6E0A-45F1-4FA8-AE06-890C1C034D6C}" presName="box" presStyleLbl="node1" presStyleIdx="2" presStyleCnt="5"/>
      <dgm:spPr/>
      <dgm:t>
        <a:bodyPr/>
        <a:lstStyle/>
        <a:p>
          <a:endParaRPr lang="es-ES"/>
        </a:p>
      </dgm:t>
    </dgm:pt>
    <dgm:pt modelId="{B53AE52E-0FB2-4456-8505-E01D62ABBE1D}" type="pres">
      <dgm:prSet presAssocID="{DFBC6E0A-45F1-4FA8-AE06-890C1C034D6C}" presName="img" presStyleLbl="fgImgPlace1" presStyleIdx="2" presStyleCnt="5"/>
      <dgm:spPr>
        <a:blipFill rotWithShape="0">
          <a:blip xmlns:r="http://schemas.openxmlformats.org/officeDocument/2006/relationships" r:embed="rId3"/>
          <a:stretch>
            <a:fillRect/>
          </a:stretch>
        </a:blipFill>
      </dgm:spPr>
      <dgm:t>
        <a:bodyPr/>
        <a:lstStyle/>
        <a:p>
          <a:endParaRPr lang="es-ES"/>
        </a:p>
      </dgm:t>
    </dgm:pt>
    <dgm:pt modelId="{B20A75AE-86F8-4190-B5A4-314EAE2A4E44}" type="pres">
      <dgm:prSet presAssocID="{DFBC6E0A-45F1-4FA8-AE06-890C1C034D6C}" presName="text" presStyleLbl="node1" presStyleIdx="2" presStyleCnt="5">
        <dgm:presLayoutVars>
          <dgm:bulletEnabled val="1"/>
        </dgm:presLayoutVars>
      </dgm:prSet>
      <dgm:spPr/>
      <dgm:t>
        <a:bodyPr/>
        <a:lstStyle/>
        <a:p>
          <a:endParaRPr lang="es-ES"/>
        </a:p>
      </dgm:t>
    </dgm:pt>
    <dgm:pt modelId="{83B4B166-E9B3-4DC2-8DF0-F5B7ADB55708}" type="pres">
      <dgm:prSet presAssocID="{DEA0B5E4-50EB-4F33-9891-F214A551F397}" presName="spacer" presStyleCnt="0"/>
      <dgm:spPr/>
    </dgm:pt>
    <dgm:pt modelId="{31BB8395-06F9-4C0A-9B7F-35395B10B225}" type="pres">
      <dgm:prSet presAssocID="{6D5B6C90-041C-4DB3-8E63-2790408E3584}" presName="comp" presStyleCnt="0"/>
      <dgm:spPr/>
    </dgm:pt>
    <dgm:pt modelId="{D437327A-F90B-4C21-843F-624D9C41F0C8}" type="pres">
      <dgm:prSet presAssocID="{6D5B6C90-041C-4DB3-8E63-2790408E3584}" presName="box" presStyleLbl="node1" presStyleIdx="3" presStyleCnt="5"/>
      <dgm:spPr/>
      <dgm:t>
        <a:bodyPr/>
        <a:lstStyle/>
        <a:p>
          <a:endParaRPr lang="es-ES"/>
        </a:p>
      </dgm:t>
    </dgm:pt>
    <dgm:pt modelId="{8D77E5C8-119A-4E3D-B4D8-32A520B711D5}" type="pres">
      <dgm:prSet presAssocID="{6D5B6C90-041C-4DB3-8E63-2790408E3584}" presName="img" presStyleLbl="fgImgPlace1" presStyleIdx="3" presStyleCnt="5"/>
      <dgm:spPr>
        <a:blipFill rotWithShape="0">
          <a:blip xmlns:r="http://schemas.openxmlformats.org/officeDocument/2006/relationships" r:embed="rId4"/>
          <a:stretch>
            <a:fillRect/>
          </a:stretch>
        </a:blipFill>
      </dgm:spPr>
      <dgm:t>
        <a:bodyPr/>
        <a:lstStyle/>
        <a:p>
          <a:endParaRPr lang="es-ES"/>
        </a:p>
      </dgm:t>
    </dgm:pt>
    <dgm:pt modelId="{C748687B-50B3-44FC-8D78-411586CAE8DD}" type="pres">
      <dgm:prSet presAssocID="{6D5B6C90-041C-4DB3-8E63-2790408E3584}" presName="text" presStyleLbl="node1" presStyleIdx="3" presStyleCnt="5">
        <dgm:presLayoutVars>
          <dgm:bulletEnabled val="1"/>
        </dgm:presLayoutVars>
      </dgm:prSet>
      <dgm:spPr/>
      <dgm:t>
        <a:bodyPr/>
        <a:lstStyle/>
        <a:p>
          <a:endParaRPr lang="es-ES"/>
        </a:p>
      </dgm:t>
    </dgm:pt>
    <dgm:pt modelId="{8D829372-349C-41F4-AF99-9E6B244C67C1}" type="pres">
      <dgm:prSet presAssocID="{7C97EFFF-D2DD-4EE3-8860-9FE51E0E2F76}" presName="spacer" presStyleCnt="0"/>
      <dgm:spPr/>
    </dgm:pt>
    <dgm:pt modelId="{038354E6-894A-460C-82C4-57B1FBBA29D7}" type="pres">
      <dgm:prSet presAssocID="{182DBEB7-A1F4-49E4-A562-1AB05E6E4816}" presName="comp" presStyleCnt="0"/>
      <dgm:spPr/>
    </dgm:pt>
    <dgm:pt modelId="{35E357B2-2773-461C-82CC-51665A312809}" type="pres">
      <dgm:prSet presAssocID="{182DBEB7-A1F4-49E4-A562-1AB05E6E4816}" presName="box" presStyleLbl="node1" presStyleIdx="4" presStyleCnt="5"/>
      <dgm:spPr/>
      <dgm:t>
        <a:bodyPr/>
        <a:lstStyle/>
        <a:p>
          <a:endParaRPr lang="es-ES"/>
        </a:p>
      </dgm:t>
    </dgm:pt>
    <dgm:pt modelId="{239EE3F5-5AD0-4947-B2E4-C5105F0B20C0}" type="pres">
      <dgm:prSet presAssocID="{182DBEB7-A1F4-49E4-A562-1AB05E6E4816}" presName="img" presStyleLbl="fgImgPlace1" presStyleIdx="4" presStyleCnt="5"/>
      <dgm:spPr>
        <a:blipFill rotWithShape="0">
          <a:blip xmlns:r="http://schemas.openxmlformats.org/officeDocument/2006/relationships" r:embed="rId5"/>
          <a:stretch>
            <a:fillRect/>
          </a:stretch>
        </a:blipFill>
      </dgm:spPr>
      <dgm:t>
        <a:bodyPr/>
        <a:lstStyle/>
        <a:p>
          <a:endParaRPr lang="es-ES"/>
        </a:p>
      </dgm:t>
    </dgm:pt>
    <dgm:pt modelId="{107F8505-494C-4E33-89A9-7AB133B5BA70}" type="pres">
      <dgm:prSet presAssocID="{182DBEB7-A1F4-49E4-A562-1AB05E6E4816}" presName="text" presStyleLbl="node1" presStyleIdx="4" presStyleCnt="5">
        <dgm:presLayoutVars>
          <dgm:bulletEnabled val="1"/>
        </dgm:presLayoutVars>
      </dgm:prSet>
      <dgm:spPr/>
      <dgm:t>
        <a:bodyPr/>
        <a:lstStyle/>
        <a:p>
          <a:endParaRPr lang="es-ES"/>
        </a:p>
      </dgm:t>
    </dgm:pt>
  </dgm:ptLst>
  <dgm:cxnLst>
    <dgm:cxn modelId="{1F1E5E26-01E9-4DD3-9BE9-0403A7FA0F0A}" type="presOf" srcId="{72E75838-A968-4D98-B086-2C0D70D40547}" destId="{0FC1BA3D-B4A1-4117-8AB5-D15644D2148C}" srcOrd="0" destOrd="0" presId="urn:microsoft.com/office/officeart/2005/8/layout/vList4#4"/>
    <dgm:cxn modelId="{8D4905C6-384B-475B-AC74-4FE1116C3D9D}" type="presOf" srcId="{0489F4B5-59DE-4DFB-889C-EC545302CCF8}" destId="{24902418-8ECE-4398-9C48-1AC3B166078F}" srcOrd="0" destOrd="1" presId="urn:microsoft.com/office/officeart/2005/8/layout/vList4#4"/>
    <dgm:cxn modelId="{E695C103-642F-4ECB-A5DC-49C6994DA872}" type="presOf" srcId="{6D5B6C90-041C-4DB3-8E63-2790408E3584}" destId="{C748687B-50B3-44FC-8D78-411586CAE8DD}" srcOrd="1" destOrd="0" presId="urn:microsoft.com/office/officeart/2005/8/layout/vList4#4"/>
    <dgm:cxn modelId="{7103399A-2F45-4E6D-91E6-8C5838C76E05}" srcId="{5D6BFA02-B46E-4B95-8738-20D1CA28079F}" destId="{6D5B6C90-041C-4DB3-8E63-2790408E3584}" srcOrd="3" destOrd="0" parTransId="{A4F51650-CAB3-40EB-9489-E68FD7B5355F}" sibTransId="{7C97EFFF-D2DD-4EE3-8860-9FE51E0E2F76}"/>
    <dgm:cxn modelId="{E09033E1-749B-42F5-9E1C-788C513D62D4}" type="presOf" srcId="{DFBC6E0A-45F1-4FA8-AE06-890C1C034D6C}" destId="{B20A75AE-86F8-4190-B5A4-314EAE2A4E44}" srcOrd="1" destOrd="0" presId="urn:microsoft.com/office/officeart/2005/8/layout/vList4#4"/>
    <dgm:cxn modelId="{67F7B23A-AFD5-411C-9A3B-1D52B2C3FC85}" srcId="{ACE8712A-9CB7-47CD-9469-48787540175C}" destId="{0489F4B5-59DE-4DFB-889C-EC545302CCF8}" srcOrd="0" destOrd="0" parTransId="{0FDE2A1A-D147-4E63-8E6D-97CCEC0DE705}" sibTransId="{5663A306-085E-4581-A06F-8FFE71817F17}"/>
    <dgm:cxn modelId="{1F410200-03AA-4FDF-89DD-8BCF61A36365}" type="presOf" srcId="{ACE8712A-9CB7-47CD-9469-48787540175C}" destId="{B7A47C63-E3BA-4C10-AB73-326E56E46488}" srcOrd="1" destOrd="0" presId="urn:microsoft.com/office/officeart/2005/8/layout/vList4#4"/>
    <dgm:cxn modelId="{E2C4B466-5D25-4307-8CC4-5ABBF8B9C4B2}" type="presOf" srcId="{0489F4B5-59DE-4DFB-889C-EC545302CCF8}" destId="{B7A47C63-E3BA-4C10-AB73-326E56E46488}" srcOrd="1" destOrd="1" presId="urn:microsoft.com/office/officeart/2005/8/layout/vList4#4"/>
    <dgm:cxn modelId="{002C2ADD-CBDB-4E3C-AA32-7C023584D807}" srcId="{5D6BFA02-B46E-4B95-8738-20D1CA28079F}" destId="{ACE8712A-9CB7-47CD-9469-48787540175C}" srcOrd="1" destOrd="0" parTransId="{84D39ABC-0D6C-44AD-9282-FBAE4F373CE9}" sibTransId="{95E9B983-820E-4C16-89C9-D4C13360D6F2}"/>
    <dgm:cxn modelId="{0DAD3CE0-CB67-4630-8066-1B24C9C76056}" type="presOf" srcId="{72E75838-A968-4D98-B086-2C0D70D40547}" destId="{1EC07979-1590-4BEC-B36E-835175A3FD9B}" srcOrd="1" destOrd="0" presId="urn:microsoft.com/office/officeart/2005/8/layout/vList4#4"/>
    <dgm:cxn modelId="{088C8CE3-71D7-4161-A243-69ECB9D46AC7}" type="presOf" srcId="{DFBC6E0A-45F1-4FA8-AE06-890C1C034D6C}" destId="{1F342C66-ABFC-4CD9-ACB1-B869935AFC6C}" srcOrd="0" destOrd="0" presId="urn:microsoft.com/office/officeart/2005/8/layout/vList4#4"/>
    <dgm:cxn modelId="{DF39F10A-DCE0-4387-9F25-F0E6CED604B0}" srcId="{5D6BFA02-B46E-4B95-8738-20D1CA28079F}" destId="{DFBC6E0A-45F1-4FA8-AE06-890C1C034D6C}" srcOrd="2" destOrd="0" parTransId="{A5896686-EBE2-46AB-91DD-A3FAE1520165}" sibTransId="{DEA0B5E4-50EB-4F33-9891-F214A551F397}"/>
    <dgm:cxn modelId="{C03DA564-E9F5-40CA-8EAA-9A74CC389C6D}" type="presOf" srcId="{5D6BFA02-B46E-4B95-8738-20D1CA28079F}" destId="{62D8AB2D-6439-4265-AD0F-E26BEEFCD520}" srcOrd="0" destOrd="0" presId="urn:microsoft.com/office/officeart/2005/8/layout/vList4#4"/>
    <dgm:cxn modelId="{5CB4A4BF-AFD4-495B-B2C6-65B728DA0442}" srcId="{5D6BFA02-B46E-4B95-8738-20D1CA28079F}" destId="{72E75838-A968-4D98-B086-2C0D70D40547}" srcOrd="0" destOrd="0" parTransId="{F50DF2AA-9F63-4717-93DA-150228D99B32}" sibTransId="{EEC890AE-4C16-44FA-855D-7E3D975490C3}"/>
    <dgm:cxn modelId="{8325EC5D-BD84-4F2F-9DA2-F7D1FAA77573}" type="presOf" srcId="{ACE8712A-9CB7-47CD-9469-48787540175C}" destId="{24902418-8ECE-4398-9C48-1AC3B166078F}" srcOrd="0" destOrd="0" presId="urn:microsoft.com/office/officeart/2005/8/layout/vList4#4"/>
    <dgm:cxn modelId="{2EFAF940-4FBB-4D0E-B836-EBBADCC5D08F}" type="presOf" srcId="{6D5B6C90-041C-4DB3-8E63-2790408E3584}" destId="{D437327A-F90B-4C21-843F-624D9C41F0C8}" srcOrd="0" destOrd="0" presId="urn:microsoft.com/office/officeart/2005/8/layout/vList4#4"/>
    <dgm:cxn modelId="{ECCDF4BB-E785-42D8-91B4-F6F4646E9AF9}" type="presOf" srcId="{182DBEB7-A1F4-49E4-A562-1AB05E6E4816}" destId="{35E357B2-2773-461C-82CC-51665A312809}" srcOrd="0" destOrd="0" presId="urn:microsoft.com/office/officeart/2005/8/layout/vList4#4"/>
    <dgm:cxn modelId="{E1722BE6-4D74-4483-9C94-C2D18F01AAAC}" srcId="{5D6BFA02-B46E-4B95-8738-20D1CA28079F}" destId="{182DBEB7-A1F4-49E4-A562-1AB05E6E4816}" srcOrd="4" destOrd="0" parTransId="{094D77F9-93E8-4C37-AC78-242BCEF738C8}" sibTransId="{7DDFBF38-6875-4948-89C3-29C70C6CE42C}"/>
    <dgm:cxn modelId="{679E06B4-C8F3-4A05-816E-13D804D071B8}" type="presOf" srcId="{182DBEB7-A1F4-49E4-A562-1AB05E6E4816}" destId="{107F8505-494C-4E33-89A9-7AB133B5BA70}" srcOrd="1" destOrd="0" presId="urn:microsoft.com/office/officeart/2005/8/layout/vList4#4"/>
    <dgm:cxn modelId="{5BA9D89B-57E2-419E-A033-E58BA290EDBE}" type="presParOf" srcId="{62D8AB2D-6439-4265-AD0F-E26BEEFCD520}" destId="{052FCC2F-8407-4CDB-ABBC-0CC3E0ECDD56}" srcOrd="0" destOrd="0" presId="urn:microsoft.com/office/officeart/2005/8/layout/vList4#4"/>
    <dgm:cxn modelId="{D2B2DF34-0070-4A5B-B02F-BB6963F06205}" type="presParOf" srcId="{052FCC2F-8407-4CDB-ABBC-0CC3E0ECDD56}" destId="{0FC1BA3D-B4A1-4117-8AB5-D15644D2148C}" srcOrd="0" destOrd="0" presId="urn:microsoft.com/office/officeart/2005/8/layout/vList4#4"/>
    <dgm:cxn modelId="{FDACF153-9072-4D34-8A3B-90BCC22DCD4C}" type="presParOf" srcId="{052FCC2F-8407-4CDB-ABBC-0CC3E0ECDD56}" destId="{ED03D7D7-AAAC-4A34-AA57-52866C1186FB}" srcOrd="1" destOrd="0" presId="urn:microsoft.com/office/officeart/2005/8/layout/vList4#4"/>
    <dgm:cxn modelId="{C0B58590-915E-4067-81BD-0EEAC92401EA}" type="presParOf" srcId="{052FCC2F-8407-4CDB-ABBC-0CC3E0ECDD56}" destId="{1EC07979-1590-4BEC-B36E-835175A3FD9B}" srcOrd="2" destOrd="0" presId="urn:microsoft.com/office/officeart/2005/8/layout/vList4#4"/>
    <dgm:cxn modelId="{FE627159-902D-4584-984B-B9706537B455}" type="presParOf" srcId="{62D8AB2D-6439-4265-AD0F-E26BEEFCD520}" destId="{2B6F557E-81E7-48BA-98DC-CEF27CC016D9}" srcOrd="1" destOrd="0" presId="urn:microsoft.com/office/officeart/2005/8/layout/vList4#4"/>
    <dgm:cxn modelId="{BD1CC117-6A87-4B35-8180-71E8122C7E4B}" type="presParOf" srcId="{62D8AB2D-6439-4265-AD0F-E26BEEFCD520}" destId="{3E60CA3E-61BD-48DD-9E92-7693396879E2}" srcOrd="2" destOrd="0" presId="urn:microsoft.com/office/officeart/2005/8/layout/vList4#4"/>
    <dgm:cxn modelId="{FBA32E4F-B181-406A-9D60-446D07F7A8F8}" type="presParOf" srcId="{3E60CA3E-61BD-48DD-9E92-7693396879E2}" destId="{24902418-8ECE-4398-9C48-1AC3B166078F}" srcOrd="0" destOrd="0" presId="urn:microsoft.com/office/officeart/2005/8/layout/vList4#4"/>
    <dgm:cxn modelId="{BB64EAA6-AAE9-4083-BCF9-DE486275063E}" type="presParOf" srcId="{3E60CA3E-61BD-48DD-9E92-7693396879E2}" destId="{3692A46E-7644-4BA7-8123-CCC825E56B64}" srcOrd="1" destOrd="0" presId="urn:microsoft.com/office/officeart/2005/8/layout/vList4#4"/>
    <dgm:cxn modelId="{28D0C695-1DB4-45D8-9E37-C059A07817D6}" type="presParOf" srcId="{3E60CA3E-61BD-48DD-9E92-7693396879E2}" destId="{B7A47C63-E3BA-4C10-AB73-326E56E46488}" srcOrd="2" destOrd="0" presId="urn:microsoft.com/office/officeart/2005/8/layout/vList4#4"/>
    <dgm:cxn modelId="{288B14B6-2B38-4E4B-A4B0-FC62FABDB7FC}" type="presParOf" srcId="{62D8AB2D-6439-4265-AD0F-E26BEEFCD520}" destId="{C15BBE52-CAED-4630-B149-206DA9B3D9E9}" srcOrd="3" destOrd="0" presId="urn:microsoft.com/office/officeart/2005/8/layout/vList4#4"/>
    <dgm:cxn modelId="{C605193D-1062-47C3-94EF-1E55820CB78A}" type="presParOf" srcId="{62D8AB2D-6439-4265-AD0F-E26BEEFCD520}" destId="{AF0D8F29-0617-4821-A955-DCEA97F9C18A}" srcOrd="4" destOrd="0" presId="urn:microsoft.com/office/officeart/2005/8/layout/vList4#4"/>
    <dgm:cxn modelId="{A7E3009D-26C4-4107-B4E5-ED355E61A627}" type="presParOf" srcId="{AF0D8F29-0617-4821-A955-DCEA97F9C18A}" destId="{1F342C66-ABFC-4CD9-ACB1-B869935AFC6C}" srcOrd="0" destOrd="0" presId="urn:microsoft.com/office/officeart/2005/8/layout/vList4#4"/>
    <dgm:cxn modelId="{C26D7B65-945A-4747-B943-423DE62F95AF}" type="presParOf" srcId="{AF0D8F29-0617-4821-A955-DCEA97F9C18A}" destId="{B53AE52E-0FB2-4456-8505-E01D62ABBE1D}" srcOrd="1" destOrd="0" presId="urn:microsoft.com/office/officeart/2005/8/layout/vList4#4"/>
    <dgm:cxn modelId="{DC06AD96-ED1F-41FF-B51A-A8E188884E56}" type="presParOf" srcId="{AF0D8F29-0617-4821-A955-DCEA97F9C18A}" destId="{B20A75AE-86F8-4190-B5A4-314EAE2A4E44}" srcOrd="2" destOrd="0" presId="urn:microsoft.com/office/officeart/2005/8/layout/vList4#4"/>
    <dgm:cxn modelId="{5FA941AB-B554-4A3A-B660-60F678B1BCED}" type="presParOf" srcId="{62D8AB2D-6439-4265-AD0F-E26BEEFCD520}" destId="{83B4B166-E9B3-4DC2-8DF0-F5B7ADB55708}" srcOrd="5" destOrd="0" presId="urn:microsoft.com/office/officeart/2005/8/layout/vList4#4"/>
    <dgm:cxn modelId="{85D68F1C-365B-4CAD-8BED-CB814A129CA4}" type="presParOf" srcId="{62D8AB2D-6439-4265-AD0F-E26BEEFCD520}" destId="{31BB8395-06F9-4C0A-9B7F-35395B10B225}" srcOrd="6" destOrd="0" presId="urn:microsoft.com/office/officeart/2005/8/layout/vList4#4"/>
    <dgm:cxn modelId="{9681BFD4-08DD-40E8-82E7-9B96D798A7CF}" type="presParOf" srcId="{31BB8395-06F9-4C0A-9B7F-35395B10B225}" destId="{D437327A-F90B-4C21-843F-624D9C41F0C8}" srcOrd="0" destOrd="0" presId="urn:microsoft.com/office/officeart/2005/8/layout/vList4#4"/>
    <dgm:cxn modelId="{9F3EC68D-9442-4C82-AB44-FCCB7AB35FA5}" type="presParOf" srcId="{31BB8395-06F9-4C0A-9B7F-35395B10B225}" destId="{8D77E5C8-119A-4E3D-B4D8-32A520B711D5}" srcOrd="1" destOrd="0" presId="urn:microsoft.com/office/officeart/2005/8/layout/vList4#4"/>
    <dgm:cxn modelId="{34F47840-2869-4344-923D-8C5CF3AA2C4C}" type="presParOf" srcId="{31BB8395-06F9-4C0A-9B7F-35395B10B225}" destId="{C748687B-50B3-44FC-8D78-411586CAE8DD}" srcOrd="2" destOrd="0" presId="urn:microsoft.com/office/officeart/2005/8/layout/vList4#4"/>
    <dgm:cxn modelId="{DA4A7022-2987-4547-BA50-DA1EEFA4D811}" type="presParOf" srcId="{62D8AB2D-6439-4265-AD0F-E26BEEFCD520}" destId="{8D829372-349C-41F4-AF99-9E6B244C67C1}" srcOrd="7" destOrd="0" presId="urn:microsoft.com/office/officeart/2005/8/layout/vList4#4"/>
    <dgm:cxn modelId="{7026D695-BA20-4556-B1F0-0A08F0AB59FD}" type="presParOf" srcId="{62D8AB2D-6439-4265-AD0F-E26BEEFCD520}" destId="{038354E6-894A-460C-82C4-57B1FBBA29D7}" srcOrd="8" destOrd="0" presId="urn:microsoft.com/office/officeart/2005/8/layout/vList4#4"/>
    <dgm:cxn modelId="{AB80744D-420C-427D-8D42-603088585327}" type="presParOf" srcId="{038354E6-894A-460C-82C4-57B1FBBA29D7}" destId="{35E357B2-2773-461C-82CC-51665A312809}" srcOrd="0" destOrd="0" presId="urn:microsoft.com/office/officeart/2005/8/layout/vList4#4"/>
    <dgm:cxn modelId="{AB45281C-5910-49C8-B8ED-E1019ECD0533}" type="presParOf" srcId="{038354E6-894A-460C-82C4-57B1FBBA29D7}" destId="{239EE3F5-5AD0-4947-B2E4-C5105F0B20C0}" srcOrd="1" destOrd="0" presId="urn:microsoft.com/office/officeart/2005/8/layout/vList4#4"/>
    <dgm:cxn modelId="{91ED70B5-678A-47AC-B509-7A727C425575}" type="presParOf" srcId="{038354E6-894A-460C-82C4-57B1FBBA29D7}" destId="{107F8505-494C-4E33-89A9-7AB133B5BA70}" srcOrd="2" destOrd="0" presId="urn:microsoft.com/office/officeart/2005/8/layout/vList4#4"/>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2" y="1"/>
            <a:ext cx="3076575" cy="512763"/>
          </a:xfrm>
          <a:prstGeom prst="rect">
            <a:avLst/>
          </a:prstGeom>
          <a:noFill/>
          <a:ln w="9525">
            <a:noFill/>
            <a:miter lim="800000"/>
            <a:headEnd/>
            <a:tailEnd/>
          </a:ln>
        </p:spPr>
        <p:txBody>
          <a:bodyPr vert="horz" wrap="square" lIns="95337" tIns="47669" rIns="95337" bIns="47669" numCol="1" anchor="t" anchorCtr="0" compatLnSpc="1">
            <a:prstTxWarp prst="textNoShape">
              <a:avLst/>
            </a:prstTxWarp>
          </a:bodyPr>
          <a:lstStyle>
            <a:lvl1pPr algn="l" defTabSz="953967">
              <a:defRPr sz="1100" b="0" i="0">
                <a:latin typeface="Arial" charset="0"/>
              </a:defRPr>
            </a:lvl1pPr>
          </a:lstStyle>
          <a:p>
            <a:pPr>
              <a:defRPr/>
            </a:pPr>
            <a:endParaRPr lang="es-ES_tradnl"/>
          </a:p>
        </p:txBody>
      </p:sp>
      <p:sp>
        <p:nvSpPr>
          <p:cNvPr id="182275" name="Rectangle 3"/>
          <p:cNvSpPr>
            <a:spLocks noGrp="1" noChangeArrowheads="1"/>
          </p:cNvSpPr>
          <p:nvPr>
            <p:ph type="dt" sz="quarter" idx="1"/>
          </p:nvPr>
        </p:nvSpPr>
        <p:spPr bwMode="auto">
          <a:xfrm>
            <a:off x="4021139" y="1"/>
            <a:ext cx="3076575" cy="512763"/>
          </a:xfrm>
          <a:prstGeom prst="rect">
            <a:avLst/>
          </a:prstGeom>
          <a:noFill/>
          <a:ln w="9525">
            <a:noFill/>
            <a:miter lim="800000"/>
            <a:headEnd/>
            <a:tailEnd/>
          </a:ln>
        </p:spPr>
        <p:txBody>
          <a:bodyPr vert="horz" wrap="square" lIns="95337" tIns="47669" rIns="95337" bIns="47669" numCol="1" anchor="t" anchorCtr="0" compatLnSpc="1">
            <a:prstTxWarp prst="textNoShape">
              <a:avLst/>
            </a:prstTxWarp>
          </a:bodyPr>
          <a:lstStyle>
            <a:lvl1pPr algn="r" defTabSz="953967">
              <a:defRPr sz="1100" b="0" i="0">
                <a:latin typeface="Arial" charset="0"/>
              </a:defRPr>
            </a:lvl1pPr>
          </a:lstStyle>
          <a:p>
            <a:pPr>
              <a:defRPr/>
            </a:pPr>
            <a:endParaRPr lang="es-ES_tradnl"/>
          </a:p>
        </p:txBody>
      </p:sp>
      <p:sp>
        <p:nvSpPr>
          <p:cNvPr id="182276" name="Rectangle 4"/>
          <p:cNvSpPr>
            <a:spLocks noGrp="1" noChangeArrowheads="1"/>
          </p:cNvSpPr>
          <p:nvPr>
            <p:ph type="ftr" sz="quarter" idx="2"/>
          </p:nvPr>
        </p:nvSpPr>
        <p:spPr bwMode="auto">
          <a:xfrm>
            <a:off x="2" y="9720263"/>
            <a:ext cx="3076575" cy="512762"/>
          </a:xfrm>
          <a:prstGeom prst="rect">
            <a:avLst/>
          </a:prstGeom>
          <a:noFill/>
          <a:ln w="9525">
            <a:noFill/>
            <a:miter lim="800000"/>
            <a:headEnd/>
            <a:tailEnd/>
          </a:ln>
        </p:spPr>
        <p:txBody>
          <a:bodyPr vert="horz" wrap="square" lIns="95337" tIns="47669" rIns="95337" bIns="47669" numCol="1" anchor="b" anchorCtr="0" compatLnSpc="1">
            <a:prstTxWarp prst="textNoShape">
              <a:avLst/>
            </a:prstTxWarp>
          </a:bodyPr>
          <a:lstStyle>
            <a:lvl1pPr algn="l" defTabSz="953967">
              <a:defRPr sz="1100" b="0" i="0">
                <a:latin typeface="Arial" charset="0"/>
              </a:defRPr>
            </a:lvl1pPr>
          </a:lstStyle>
          <a:p>
            <a:pPr>
              <a:defRPr/>
            </a:pPr>
            <a:endParaRPr lang="es-ES_tradnl"/>
          </a:p>
        </p:txBody>
      </p:sp>
      <p:sp>
        <p:nvSpPr>
          <p:cNvPr id="182277" name="Rectangle 5"/>
          <p:cNvSpPr>
            <a:spLocks noGrp="1" noChangeArrowheads="1"/>
          </p:cNvSpPr>
          <p:nvPr>
            <p:ph type="sldNum" sz="quarter" idx="3"/>
          </p:nvPr>
        </p:nvSpPr>
        <p:spPr bwMode="auto">
          <a:xfrm>
            <a:off x="4021139" y="9720263"/>
            <a:ext cx="3076575" cy="512762"/>
          </a:xfrm>
          <a:prstGeom prst="rect">
            <a:avLst/>
          </a:prstGeom>
          <a:noFill/>
          <a:ln w="9525">
            <a:noFill/>
            <a:miter lim="800000"/>
            <a:headEnd/>
            <a:tailEnd/>
          </a:ln>
        </p:spPr>
        <p:txBody>
          <a:bodyPr vert="horz" wrap="square" lIns="95337" tIns="47669" rIns="95337" bIns="47669" numCol="1" anchor="b" anchorCtr="0" compatLnSpc="1">
            <a:prstTxWarp prst="textNoShape">
              <a:avLst/>
            </a:prstTxWarp>
          </a:bodyPr>
          <a:lstStyle>
            <a:lvl1pPr algn="r" defTabSz="953967">
              <a:defRPr sz="1100" b="0" i="0">
                <a:latin typeface="Arial" charset="0"/>
              </a:defRPr>
            </a:lvl1pPr>
          </a:lstStyle>
          <a:p>
            <a:pPr>
              <a:defRPr/>
            </a:pPr>
            <a:fld id="{2FBBBCDE-B239-45F7-9C00-9EF5626A95EA}" type="slidenum">
              <a:rPr lang="es-ES_tradnl"/>
              <a:pPr>
                <a:defRPr/>
              </a:pPr>
              <a:t>‹Nº›</a:t>
            </a:fld>
            <a:endParaRPr lang="es-ES_tradnl"/>
          </a:p>
        </p:txBody>
      </p:sp>
    </p:spTree>
    <p:extLst>
      <p:ext uri="{BB962C8B-B14F-4D97-AF65-F5344CB8AC3E}">
        <p14:creationId xmlns:p14="http://schemas.microsoft.com/office/powerpoint/2010/main" val="267124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3076575" cy="512763"/>
          </a:xfrm>
          <a:prstGeom prst="rect">
            <a:avLst/>
          </a:prstGeom>
          <a:noFill/>
          <a:ln w="9525">
            <a:noFill/>
            <a:miter lim="800000"/>
            <a:headEnd/>
            <a:tailEnd/>
          </a:ln>
        </p:spPr>
        <p:txBody>
          <a:bodyPr vert="horz" wrap="square" lIns="95337" tIns="47669" rIns="95337" bIns="47669" numCol="1" anchor="t" anchorCtr="0" compatLnSpc="1">
            <a:prstTxWarp prst="textNoShape">
              <a:avLst/>
            </a:prstTxWarp>
          </a:bodyPr>
          <a:lstStyle>
            <a:lvl1pPr algn="l" defTabSz="953967">
              <a:defRPr sz="1100" b="0" i="0">
                <a:latin typeface="Arial" charset="0"/>
              </a:defRPr>
            </a:lvl1pPr>
          </a:lstStyle>
          <a:p>
            <a:pPr>
              <a:defRPr/>
            </a:pPr>
            <a:endParaRPr lang="es-ES"/>
          </a:p>
        </p:txBody>
      </p:sp>
      <p:sp>
        <p:nvSpPr>
          <p:cNvPr id="7171" name="Rectangle 3"/>
          <p:cNvSpPr>
            <a:spLocks noGrp="1" noChangeArrowheads="1"/>
          </p:cNvSpPr>
          <p:nvPr>
            <p:ph type="dt" idx="1"/>
          </p:nvPr>
        </p:nvSpPr>
        <p:spPr bwMode="auto">
          <a:xfrm>
            <a:off x="4021139" y="1"/>
            <a:ext cx="3076575" cy="512763"/>
          </a:xfrm>
          <a:prstGeom prst="rect">
            <a:avLst/>
          </a:prstGeom>
          <a:noFill/>
          <a:ln w="9525">
            <a:noFill/>
            <a:miter lim="800000"/>
            <a:headEnd/>
            <a:tailEnd/>
          </a:ln>
        </p:spPr>
        <p:txBody>
          <a:bodyPr vert="horz" wrap="square" lIns="95337" tIns="47669" rIns="95337" bIns="47669" numCol="1" anchor="t" anchorCtr="0" compatLnSpc="1">
            <a:prstTxWarp prst="textNoShape">
              <a:avLst/>
            </a:prstTxWarp>
          </a:bodyPr>
          <a:lstStyle>
            <a:lvl1pPr algn="r" defTabSz="953967">
              <a:defRPr sz="1100" b="0" i="0">
                <a:latin typeface="Arial" charset="0"/>
              </a:defRPr>
            </a:lvl1pPr>
          </a:lstStyle>
          <a:p>
            <a:pPr>
              <a:defRPr/>
            </a:pPr>
            <a:endParaRPr lang="es-ES"/>
          </a:p>
        </p:txBody>
      </p:sp>
      <p:sp>
        <p:nvSpPr>
          <p:cNvPr id="51204" name="Rectangle 4"/>
          <p:cNvSpPr>
            <a:spLocks noGrp="1" noRot="1" noChangeAspect="1" noChangeArrowheads="1" noTextEdit="1"/>
          </p:cNvSpPr>
          <p:nvPr>
            <p:ph type="sldImg" idx="2"/>
          </p:nvPr>
        </p:nvSpPr>
        <p:spPr bwMode="auto">
          <a:xfrm>
            <a:off x="990600" y="766763"/>
            <a:ext cx="5121275" cy="384016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11201" y="4862514"/>
            <a:ext cx="5678488" cy="4605337"/>
          </a:xfrm>
          <a:prstGeom prst="rect">
            <a:avLst/>
          </a:prstGeom>
          <a:noFill/>
          <a:ln w="9525">
            <a:noFill/>
            <a:miter lim="800000"/>
            <a:headEnd/>
            <a:tailEnd/>
          </a:ln>
        </p:spPr>
        <p:txBody>
          <a:bodyPr vert="horz" wrap="square" lIns="95337" tIns="47669" rIns="95337" bIns="4766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2" y="9720263"/>
            <a:ext cx="3076575" cy="512762"/>
          </a:xfrm>
          <a:prstGeom prst="rect">
            <a:avLst/>
          </a:prstGeom>
          <a:noFill/>
          <a:ln w="9525">
            <a:noFill/>
            <a:miter lim="800000"/>
            <a:headEnd/>
            <a:tailEnd/>
          </a:ln>
        </p:spPr>
        <p:txBody>
          <a:bodyPr vert="horz" wrap="square" lIns="95337" tIns="47669" rIns="95337" bIns="47669" numCol="1" anchor="b" anchorCtr="0" compatLnSpc="1">
            <a:prstTxWarp prst="textNoShape">
              <a:avLst/>
            </a:prstTxWarp>
          </a:bodyPr>
          <a:lstStyle>
            <a:lvl1pPr algn="l" defTabSz="953967">
              <a:defRPr sz="1100" b="0" i="0">
                <a:latin typeface="Arial" charset="0"/>
              </a:defRPr>
            </a:lvl1pPr>
          </a:lstStyle>
          <a:p>
            <a:pPr>
              <a:defRPr/>
            </a:pPr>
            <a:endParaRPr lang="es-ES"/>
          </a:p>
        </p:txBody>
      </p:sp>
      <p:sp>
        <p:nvSpPr>
          <p:cNvPr id="7175" name="Rectangle 7"/>
          <p:cNvSpPr>
            <a:spLocks noGrp="1" noChangeArrowheads="1"/>
          </p:cNvSpPr>
          <p:nvPr>
            <p:ph type="sldNum" sz="quarter" idx="5"/>
          </p:nvPr>
        </p:nvSpPr>
        <p:spPr bwMode="auto">
          <a:xfrm>
            <a:off x="4021139" y="9720263"/>
            <a:ext cx="3076575" cy="512762"/>
          </a:xfrm>
          <a:prstGeom prst="rect">
            <a:avLst/>
          </a:prstGeom>
          <a:noFill/>
          <a:ln w="9525">
            <a:noFill/>
            <a:miter lim="800000"/>
            <a:headEnd/>
            <a:tailEnd/>
          </a:ln>
        </p:spPr>
        <p:txBody>
          <a:bodyPr vert="horz" wrap="square" lIns="95337" tIns="47669" rIns="95337" bIns="47669" numCol="1" anchor="b" anchorCtr="0" compatLnSpc="1">
            <a:prstTxWarp prst="textNoShape">
              <a:avLst/>
            </a:prstTxWarp>
          </a:bodyPr>
          <a:lstStyle>
            <a:lvl1pPr algn="r" defTabSz="953967">
              <a:defRPr sz="1100" b="0" i="0">
                <a:latin typeface="Arial" charset="0"/>
              </a:defRPr>
            </a:lvl1pPr>
          </a:lstStyle>
          <a:p>
            <a:pPr>
              <a:defRPr/>
            </a:pPr>
            <a:fld id="{45DFC653-8A3F-48F6-8159-D1395F6080C4}" type="slidenum">
              <a:rPr lang="es-ES"/>
              <a:pPr>
                <a:defRPr/>
              </a:pPr>
              <a:t>‹Nº›</a:t>
            </a:fld>
            <a:endParaRPr lang="es-ES"/>
          </a:p>
        </p:txBody>
      </p:sp>
    </p:spTree>
    <p:extLst>
      <p:ext uri="{BB962C8B-B14F-4D97-AF65-F5344CB8AC3E}">
        <p14:creationId xmlns:p14="http://schemas.microsoft.com/office/powerpoint/2010/main" val="2077879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0701965-0EC5-4D55-B135-8153CC257185}" type="slidenum">
              <a:rPr lang="es-ES" smtClean="0"/>
              <a:pPr/>
              <a:t>1</a:t>
            </a:fld>
            <a:endParaRPr lang="es-E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ca-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12</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13</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14</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15</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16</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17</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19</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20</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21</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22</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2</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23</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24</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25</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26</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27</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28</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30</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31</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32</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34</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4</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35</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36</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37</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38</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39</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40</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42</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44</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45</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46</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5</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48</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0701965-0EC5-4D55-B135-8153CC257185}" type="slidenum">
              <a:rPr lang="es-ES" smtClean="0"/>
              <a:pPr/>
              <a:t>49</a:t>
            </a:fld>
            <a:endParaRPr lang="es-E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6</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7</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8</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pPr/>
              <a:t>9</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605DCF-E735-4952-88E3-0F20E0561EBF}" type="slidenum">
              <a:rPr lang="es-ES" smtClean="0">
                <a:solidFill>
                  <a:prstClr val="black"/>
                </a:solidFill>
              </a:rPr>
              <a:pPr/>
              <a:t>11</a:t>
            </a:fld>
            <a:endParaRPr lang="es-E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2882F5B-4C7C-48B7-9D7A-127AA440877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3749F01-ED3D-4D33-8D84-6032A3A4B5EA}"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5E908B-094E-4246-ABA3-275DE2B40D21}"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ca-ES"/>
          </a:p>
        </p:txBody>
      </p:sp>
      <p:sp>
        <p:nvSpPr>
          <p:cNvPr id="3" name="2 Marcador de gráfico"/>
          <p:cNvSpPr>
            <a:spLocks noGrp="1"/>
          </p:cNvSpPr>
          <p:nvPr>
            <p:ph type="chart" idx="1"/>
          </p:nvPr>
        </p:nvSpPr>
        <p:spPr>
          <a:xfrm>
            <a:off x="457200" y="1600200"/>
            <a:ext cx="8229600" cy="4525963"/>
          </a:xfrm>
        </p:spPr>
        <p:txBody>
          <a:bodyPr/>
          <a:lstStyle/>
          <a:p>
            <a:pPr lvl="0"/>
            <a:endParaRPr lang="ca-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2BADF2-B50F-4723-A1EC-42BD10F8DC10}"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57A080F-7D19-4996-8058-9E50EBAE7AD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B061379-326F-4164-BEEF-8CA23FEDC77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57B5B66-65B6-4284-8C07-59EEA95A28F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E1C9C48-8A0E-4DD4-86BE-CF0755D79E3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1BABA8B-84C2-4DEB-8684-E8D52175779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AD50F4D-ABDB-4C80-B12C-048ACD40D4C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FB24BDB-6989-4ED5-A84F-F0189979290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AB9C8C0-008C-4AAA-8073-3C7AE6E79B7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349400C-6C35-49BE-ACB4-D686BF82F24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latin typeface="+mn-lt"/>
              </a:defRPr>
            </a:lvl1pPr>
          </a:lstStyle>
          <a:p>
            <a:pPr>
              <a:defRPr/>
            </a:pPr>
            <a:endParaRPr lang="es-ES"/>
          </a:p>
        </p:txBody>
      </p:sp>
      <p:sp>
        <p:nvSpPr>
          <p:cNvPr id="18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mn-lt"/>
              </a:defRPr>
            </a:lvl1pPr>
          </a:lstStyle>
          <a:p>
            <a:pPr>
              <a:defRPr/>
            </a:pPr>
            <a:endParaRPr lang="es-ES"/>
          </a:p>
        </p:txBody>
      </p:sp>
      <p:sp>
        <p:nvSpPr>
          <p:cNvPr id="188422" name="Rectangle 6"/>
          <p:cNvSpPr>
            <a:spLocks noGrp="1" noChangeArrowheads="1"/>
          </p:cNvSpPr>
          <p:nvPr>
            <p:ph type="sldNum" sz="quarter" idx="4"/>
          </p:nvPr>
        </p:nvSpPr>
        <p:spPr bwMode="auto">
          <a:xfrm>
            <a:off x="7956550" y="6597650"/>
            <a:ext cx="1079500" cy="144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i="0"/>
            </a:lvl1pPr>
          </a:lstStyle>
          <a:p>
            <a:pPr>
              <a:defRPr/>
            </a:pPr>
            <a:fld id="{1B7AD2BE-1FE2-4C79-8F62-29F94C6FF37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3.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3.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Data" Target="../diagrams/data5.xml"/><Relationship Id="rId5" Type="http://schemas.openxmlformats.org/officeDocument/2006/relationships/image" Target="../media/image3.pn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openxmlformats.org/officeDocument/2006/relationships/image" Target="../media/image5.png"/><Relationship Id="rId9" Type="http://schemas.openxmlformats.org/officeDocument/2006/relationships/diagramColors" Target="../diagrams/colors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descr="imS_HOME"/>
          <p:cNvSpPr>
            <a:spLocks noChangeArrowheads="1"/>
          </p:cNvSpPr>
          <p:nvPr/>
        </p:nvSpPr>
        <p:spPr bwMode="auto">
          <a:xfrm>
            <a:off x="36513" y="0"/>
            <a:ext cx="9107487" cy="1916113"/>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17411" name="Text Box 5"/>
          <p:cNvSpPr txBox="1">
            <a:spLocks noChangeArrowheads="1"/>
          </p:cNvSpPr>
          <p:nvPr/>
        </p:nvSpPr>
        <p:spPr bwMode="auto">
          <a:xfrm>
            <a:off x="468313" y="2708920"/>
            <a:ext cx="8424862" cy="3046988"/>
          </a:xfrm>
          <a:prstGeom prst="rect">
            <a:avLst/>
          </a:prstGeom>
          <a:noFill/>
          <a:ln w="9525">
            <a:noFill/>
            <a:miter lim="800000"/>
            <a:headEnd/>
            <a:tailEnd/>
          </a:ln>
        </p:spPr>
        <p:txBody>
          <a:bodyPr>
            <a:spAutoFit/>
          </a:bodyPr>
          <a:lstStyle/>
          <a:p>
            <a:pPr algn="l" eaLnBrk="0" hangingPunct="0">
              <a:buFont typeface="Wingdings" pitchFamily="2" charset="2"/>
              <a:buNone/>
            </a:pPr>
            <a:r>
              <a:rPr lang="ca-ES" sz="2400" i="0" dirty="0" smtClean="0">
                <a:ea typeface="Times New Roman" pitchFamily="18" charset="0"/>
                <a:cs typeface="Arial" charset="0"/>
              </a:rPr>
              <a:t>Quantificació i distribució territorial                 de la població mal allotjada a Catalunya</a:t>
            </a:r>
          </a:p>
          <a:p>
            <a:pPr algn="l" eaLnBrk="0" hangingPunct="0">
              <a:buFont typeface="Wingdings" pitchFamily="2" charset="2"/>
              <a:buNone/>
            </a:pPr>
            <a:endParaRPr lang="ca-ES" sz="1400" i="0" dirty="0">
              <a:solidFill>
                <a:srgbClr val="6A1727"/>
              </a:solidFill>
              <a:ea typeface="Times New Roman" pitchFamily="18" charset="0"/>
              <a:cs typeface="Arial" charset="0"/>
            </a:endParaRPr>
          </a:p>
          <a:p>
            <a:pPr algn="l" eaLnBrk="0" hangingPunct="0">
              <a:buFont typeface="Wingdings" pitchFamily="2" charset="2"/>
              <a:buNone/>
            </a:pPr>
            <a:r>
              <a:rPr lang="ca-ES" sz="2000" i="0" dirty="0" smtClean="0">
                <a:solidFill>
                  <a:srgbClr val="6A1727"/>
                </a:solidFill>
                <a:ea typeface="Times New Roman" pitchFamily="18" charset="0"/>
                <a:cs typeface="Arial" charset="0"/>
              </a:rPr>
              <a:t>Informe de resultats</a:t>
            </a:r>
          </a:p>
          <a:p>
            <a:pPr algn="l" eaLnBrk="0" hangingPunct="0">
              <a:buFont typeface="Wingdings" pitchFamily="2" charset="2"/>
              <a:buNone/>
            </a:pPr>
            <a:endParaRPr lang="ca-ES" sz="1400" i="0" dirty="0" smtClean="0">
              <a:solidFill>
                <a:srgbClr val="6A1727"/>
              </a:solidFill>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r>
              <a:rPr lang="ca-ES" sz="1200" i="0" dirty="0" smtClean="0">
                <a:ea typeface="Times New Roman" pitchFamily="18" charset="0"/>
                <a:cs typeface="Arial" charset="0"/>
              </a:rPr>
              <a:t>Abril del 2016</a:t>
            </a:r>
            <a:endParaRPr lang="ca-ES" sz="1200" i="0" dirty="0">
              <a:ea typeface="Times New Roman" pitchFamily="18" charset="0"/>
              <a:cs typeface="Arial" charset="0"/>
            </a:endParaRPr>
          </a:p>
        </p:txBody>
      </p:sp>
      <p:pic>
        <p:nvPicPr>
          <p:cNvPr id="7" name="Picture 5" descr="CATINSal"/>
          <p:cNvPicPr>
            <a:picLocks noChangeAspect="1" noChangeArrowheads="1"/>
          </p:cNvPicPr>
          <p:nvPr/>
        </p:nvPicPr>
        <p:blipFill>
          <a:blip r:embed="rId4" cstate="print"/>
          <a:srcRect/>
          <a:stretch>
            <a:fillRect/>
          </a:stretch>
        </p:blipFill>
        <p:spPr bwMode="auto">
          <a:xfrm>
            <a:off x="539750" y="260350"/>
            <a:ext cx="1800225" cy="1347788"/>
          </a:xfrm>
          <a:prstGeom prst="rect">
            <a:avLst/>
          </a:prstGeom>
          <a:noFill/>
          <a:ln w="9525">
            <a:noFill/>
            <a:miter lim="800000"/>
            <a:headEnd/>
            <a:tailEnd/>
          </a:ln>
        </p:spPr>
      </p:pic>
      <p:pic>
        <p:nvPicPr>
          <p:cNvPr id="37889" name="Picture 1"/>
          <p:cNvPicPr>
            <a:picLocks noChangeAspect="1" noChangeArrowheads="1"/>
          </p:cNvPicPr>
          <p:nvPr/>
        </p:nvPicPr>
        <p:blipFill>
          <a:blip r:embed="rId5" cstate="print"/>
          <a:srcRect/>
          <a:stretch>
            <a:fillRect/>
          </a:stretch>
        </p:blipFill>
        <p:spPr bwMode="auto">
          <a:xfrm>
            <a:off x="539552" y="4221088"/>
            <a:ext cx="2043113" cy="58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10</a:t>
            </a:fld>
            <a:endParaRPr lang="es-ES"/>
          </a:p>
        </p:txBody>
      </p:sp>
      <p:pic>
        <p:nvPicPr>
          <p:cNvPr id="22530" name="Picture 2" descr="Download Calculator  Free Phot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5"/>
          <p:cNvSpPr>
            <a:spLocks noChangeArrowheads="1"/>
          </p:cNvSpPr>
          <p:nvPr/>
        </p:nvSpPr>
        <p:spPr bwMode="auto">
          <a:xfrm>
            <a:off x="-9525" y="29241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5"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2</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Quantificació</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11</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10" name="9 Diagrama"/>
          <p:cNvGraphicFramePr/>
          <p:nvPr/>
        </p:nvGraphicFramePr>
        <p:xfrm>
          <a:off x="35496" y="1268760"/>
          <a:ext cx="9065071" cy="58326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 Box 21"/>
          <p:cNvSpPr txBox="1">
            <a:spLocks noChangeArrowheads="1"/>
          </p:cNvSpPr>
          <p:nvPr/>
        </p:nvSpPr>
        <p:spPr bwMode="auto">
          <a:xfrm>
            <a:off x="250825" y="1574502"/>
            <a:ext cx="8642350" cy="846386"/>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400" b="0" i="0" dirty="0" smtClean="0"/>
              <a:t>Al conjunt de Catalunya s’han estimat un total de 48.454 </a:t>
            </a:r>
            <a:r>
              <a:rPr lang="ca-ES" sz="1400" b="0" i="0" dirty="0"/>
              <a:t>casos de mal </a:t>
            </a:r>
            <a:r>
              <a:rPr lang="ca-ES" sz="1400" b="0" i="0" dirty="0" smtClean="0"/>
              <a:t>allotjament atesos durant 2014. </a:t>
            </a:r>
          </a:p>
          <a:p>
            <a:pPr marL="180975" indent="-180975" algn="just">
              <a:spcBef>
                <a:spcPct val="50000"/>
              </a:spcBef>
              <a:buFont typeface="Wingdings" pitchFamily="2" charset="2"/>
              <a:buChar char="q"/>
            </a:pPr>
            <a:r>
              <a:rPr lang="ca-ES" sz="1400" b="0" i="0" dirty="0" smtClean="0">
                <a:cs typeface="Times New Roman" pitchFamily="18" charset="0"/>
              </a:rPr>
              <a:t>La </a:t>
            </a:r>
            <a:r>
              <a:rPr lang="ca-ES" sz="1400" b="0" i="0" dirty="0">
                <a:cs typeface="Times New Roman" pitchFamily="18" charset="0"/>
              </a:rPr>
              <a:t>distribució per tipologies és la següent: </a:t>
            </a:r>
          </a:p>
        </p:txBody>
      </p:sp>
      <p:sp>
        <p:nvSpPr>
          <p:cNvPr id="14" name="Rectangle 28"/>
          <p:cNvSpPr>
            <a:spLocks noChangeArrowheads="1"/>
          </p:cNvSpPr>
          <p:nvPr/>
        </p:nvSpPr>
        <p:spPr bwMode="auto">
          <a:xfrm>
            <a:off x="250825" y="1054001"/>
            <a:ext cx="4321175"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2.1. </a:t>
            </a:r>
            <a:r>
              <a:rPr lang="ca-ES" sz="1600" i="0" dirty="0">
                <a:solidFill>
                  <a:srgbClr val="6A1727"/>
                </a:solidFill>
              </a:rPr>
              <a:t>Dades </a:t>
            </a:r>
            <a:r>
              <a:rPr lang="ca-ES" sz="1600" i="0" dirty="0" smtClean="0">
                <a:solidFill>
                  <a:srgbClr val="6A1727"/>
                </a:solidFill>
              </a:rPr>
              <a:t>del conjunt de Catalunya</a:t>
            </a:r>
            <a:endParaRPr lang="ca-ES" sz="1600" i="0" dirty="0">
              <a:solidFill>
                <a:srgbClr val="6A172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12</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3" name="Text Box 21"/>
          <p:cNvSpPr txBox="1">
            <a:spLocks noChangeArrowheads="1"/>
          </p:cNvSpPr>
          <p:nvPr/>
        </p:nvSpPr>
        <p:spPr bwMode="auto">
          <a:xfrm>
            <a:off x="250825" y="1052736"/>
            <a:ext cx="8642350" cy="1061829"/>
          </a:xfrm>
          <a:prstGeom prst="rect">
            <a:avLst/>
          </a:prstGeom>
          <a:noFill/>
          <a:ln w="9525">
            <a:noFill/>
            <a:miter lim="800000"/>
            <a:headEnd/>
            <a:tailEnd/>
          </a:ln>
        </p:spPr>
        <p:txBody>
          <a:bodyPr>
            <a:spAutoFit/>
          </a:bodyPr>
          <a:lstStyle/>
          <a:p>
            <a:pPr marL="180975" lvl="0" indent="-180975" algn="just">
              <a:spcBef>
                <a:spcPct val="50000"/>
              </a:spcBef>
              <a:buFont typeface="Wingdings" pitchFamily="2" charset="2"/>
              <a:buChar char="q"/>
            </a:pPr>
            <a:r>
              <a:rPr lang="ca-ES" sz="1400" b="0" i="0" dirty="0" smtClean="0"/>
              <a:t>La distribució dels casos de mal allotjament no és homogènia en el territori, sinó que es reparteix segons el volum de població dels municipis. </a:t>
            </a:r>
          </a:p>
          <a:p>
            <a:pPr marL="180975" lvl="0" indent="-180975" algn="just">
              <a:spcBef>
                <a:spcPct val="50000"/>
              </a:spcBef>
              <a:buFont typeface="Wingdings" pitchFamily="2" charset="2"/>
              <a:buChar char="q"/>
            </a:pPr>
            <a:r>
              <a:rPr lang="ca-ES" sz="1400" b="0" i="0" dirty="0" smtClean="0"/>
              <a:t>Els estrats de menys població presenten, però, un percentatge de casos inferior al que els correspondria segons població.</a:t>
            </a:r>
            <a:endParaRPr lang="es-ES" sz="1400" b="0" i="0" dirty="0" smtClean="0"/>
          </a:p>
        </p:txBody>
      </p:sp>
      <p:graphicFrame>
        <p:nvGraphicFramePr>
          <p:cNvPr id="15" name="14 Tabla"/>
          <p:cNvGraphicFramePr>
            <a:graphicFrameLocks noGrp="1"/>
          </p:cNvGraphicFramePr>
          <p:nvPr/>
        </p:nvGraphicFramePr>
        <p:xfrm>
          <a:off x="1368750" y="2624807"/>
          <a:ext cx="6659634" cy="2892425"/>
        </p:xfrm>
        <a:graphic>
          <a:graphicData uri="http://schemas.openxmlformats.org/drawingml/2006/table">
            <a:tbl>
              <a:tblPr/>
              <a:tblGrid>
                <a:gridCol w="894260"/>
                <a:gridCol w="1012846"/>
                <a:gridCol w="864096"/>
                <a:gridCol w="1080120"/>
                <a:gridCol w="864096"/>
                <a:gridCol w="1008112"/>
                <a:gridCol w="936104"/>
              </a:tblGrid>
              <a:tr h="319405">
                <a:tc rowSpan="2">
                  <a:txBody>
                    <a:bodyPr/>
                    <a:lstStyle/>
                    <a:p>
                      <a:pPr algn="ctr">
                        <a:spcAft>
                          <a:spcPts val="0"/>
                        </a:spcAft>
                      </a:pPr>
                      <a:r>
                        <a:rPr lang="ca-ES" sz="1000" b="1" dirty="0" smtClean="0">
                          <a:latin typeface="Verdana"/>
                          <a:ea typeface="Times New Roman"/>
                          <a:cs typeface="Times New Roman"/>
                        </a:rPr>
                        <a:t>Estrat</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gridSpan="2">
                  <a:txBody>
                    <a:bodyPr/>
                    <a:lstStyle/>
                    <a:p>
                      <a:pPr algn="ctr">
                        <a:spcAft>
                          <a:spcPts val="0"/>
                        </a:spcAft>
                      </a:pPr>
                      <a:r>
                        <a:rPr lang="ca-ES" sz="1000" b="1" dirty="0" smtClean="0">
                          <a:latin typeface="Verdana"/>
                          <a:ea typeface="Times New Roman"/>
                          <a:cs typeface="Times New Roman"/>
                        </a:rPr>
                        <a:t>Municipis</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a:spcAft>
                          <a:spcPts val="0"/>
                        </a:spcAft>
                      </a:pPr>
                      <a:r>
                        <a:rPr lang="ca-ES" sz="1000" b="1" dirty="0" smtClean="0">
                          <a:latin typeface="Verdana"/>
                          <a:ea typeface="Times New Roman"/>
                          <a:cs typeface="Times New Roman"/>
                        </a:rPr>
                        <a:t>Població</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a:spcAft>
                          <a:spcPts val="0"/>
                        </a:spcAft>
                      </a:pPr>
                      <a:r>
                        <a:rPr lang="ca-ES" sz="1000" b="1" dirty="0" smtClean="0">
                          <a:latin typeface="Verdana"/>
                          <a:ea typeface="Times New Roman"/>
                          <a:cs typeface="Times New Roman"/>
                        </a:rPr>
                        <a:t>Casos de mal allotjament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19405">
                <a:tc v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r>
              <a:tr h="287020">
                <a:tc>
                  <a:txBody>
                    <a:bodyPr/>
                    <a:lstStyle/>
                    <a:p>
                      <a:pPr algn="l">
                        <a:spcAft>
                          <a:spcPts val="0"/>
                        </a:spcAft>
                      </a:pPr>
                      <a:r>
                        <a:rPr lang="ca-ES" sz="1000" b="1" dirty="0" smtClean="0">
                          <a:latin typeface="Verdana"/>
                          <a:ea typeface="Times New Roman"/>
                          <a:cs typeface="Times New Roman"/>
                        </a:rPr>
                        <a:t>Estrat 1</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487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51,4%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195.874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2,6%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441</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0,9%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2</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109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11,5%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152.772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2,0%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518</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3</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144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15,2%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446.549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5,9%</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1.984</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4</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87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9,2%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618.469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8,2%</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3.586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7,4%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5</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a:solidFill>
                            <a:schemeClr val="tx1"/>
                          </a:solidFill>
                          <a:latin typeface="Verdana"/>
                          <a:ea typeface="Times New Roman"/>
                          <a:cs typeface="Times New Roman"/>
                        </a:rPr>
                        <a:t>56</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5,9%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799.551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10,6%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5.512</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11,4%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6</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63</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6,7%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3.703.302</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49,3%</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23.565</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48,6%</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55">
                <a:tc>
                  <a:txBody>
                    <a:bodyPr/>
                    <a:lstStyle/>
                    <a:p>
                      <a:pPr algn="l">
                        <a:spcAft>
                          <a:spcPts val="0"/>
                        </a:spcAft>
                      </a:pPr>
                      <a:r>
                        <a:rPr lang="ca-ES" sz="1000" b="1" dirty="0" smtClean="0">
                          <a:latin typeface="Verdana"/>
                          <a:ea typeface="Times New Roman"/>
                          <a:cs typeface="Times New Roman"/>
                        </a:rPr>
                        <a:t>Barcelona</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0,1%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1.602.386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21,4%</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12.848</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26,5%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6370">
                <a:tc>
                  <a:txBody>
                    <a:bodyPr/>
                    <a:lstStyle/>
                    <a:p>
                      <a:pPr algn="l">
                        <a:spcAft>
                          <a:spcPts val="0"/>
                        </a:spcAft>
                      </a:pPr>
                      <a:r>
                        <a:rPr lang="ca-ES" sz="1000" b="1" dirty="0" smtClean="0">
                          <a:latin typeface="Verdana"/>
                          <a:ea typeface="Times New Roman"/>
                          <a:cs typeface="Times New Roman"/>
                        </a:rPr>
                        <a:t>Total</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ca-ES" sz="1000" dirty="0" smtClean="0">
                          <a:solidFill>
                            <a:schemeClr val="tx1"/>
                          </a:solidFill>
                          <a:latin typeface="Verdana" pitchFamily="34" charset="0"/>
                          <a:ea typeface="Verdana" pitchFamily="34" charset="0"/>
                          <a:cs typeface="Verdana" pitchFamily="34" charset="0"/>
                        </a:rPr>
                        <a:t>947</a:t>
                      </a:r>
                      <a:endParaRPr lang="es-ES" sz="1000" dirty="0">
                        <a:solidFill>
                          <a:schemeClr val="tx1"/>
                        </a:solidFill>
                        <a:latin typeface="Verdana" pitchFamily="34" charset="0"/>
                        <a:ea typeface="Verdana" pitchFamily="34" charset="0"/>
                        <a:cs typeface="Verdana"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ca-ES" sz="1000" dirty="0" smtClean="0">
                          <a:solidFill>
                            <a:schemeClr val="tx1"/>
                          </a:solidFill>
                          <a:latin typeface="Verdana" pitchFamily="34" charset="0"/>
                          <a:ea typeface="Verdana" pitchFamily="34" charset="0"/>
                          <a:cs typeface="Verdana" pitchFamily="34" charset="0"/>
                        </a:rPr>
                        <a:t>100%</a:t>
                      </a:r>
                      <a:endParaRPr lang="es-ES" sz="1000" dirty="0">
                        <a:solidFill>
                          <a:schemeClr val="tx1"/>
                        </a:solidFill>
                        <a:latin typeface="Verdana" pitchFamily="34" charset="0"/>
                        <a:ea typeface="Verdana" pitchFamily="34" charset="0"/>
                        <a:cs typeface="Verdana"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7.518.903</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100%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48.454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100%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13</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669"/>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3" name="Text Box 21"/>
          <p:cNvSpPr txBox="1">
            <a:spLocks noChangeArrowheads="1"/>
          </p:cNvSpPr>
          <p:nvPr/>
        </p:nvSpPr>
        <p:spPr bwMode="auto">
          <a:xfrm>
            <a:off x="250825" y="1144196"/>
            <a:ext cx="8642350" cy="1600438"/>
          </a:xfrm>
          <a:prstGeom prst="rect">
            <a:avLst/>
          </a:prstGeom>
          <a:noFill/>
          <a:ln w="9525">
            <a:noFill/>
            <a:miter lim="800000"/>
            <a:headEnd/>
            <a:tailEnd/>
          </a:ln>
        </p:spPr>
        <p:txBody>
          <a:bodyPr wrap="square">
            <a:spAutoFit/>
          </a:bodyPr>
          <a:lstStyle/>
          <a:p>
            <a:pPr marL="180975" lvl="0" indent="-180975" algn="just">
              <a:spcBef>
                <a:spcPct val="50000"/>
              </a:spcBef>
              <a:buFont typeface="Wingdings" pitchFamily="2" charset="2"/>
              <a:buChar char="q"/>
            </a:pPr>
            <a:r>
              <a:rPr lang="ca-ES" sz="1400" b="0" i="0" dirty="0" smtClean="0"/>
              <a:t>La distribució de casos segons tipologia canvia en cadascun del estrats. </a:t>
            </a:r>
          </a:p>
          <a:p>
            <a:pPr marL="180975" lvl="0" indent="-180975" algn="just">
              <a:spcBef>
                <a:spcPct val="50000"/>
              </a:spcBef>
              <a:buFont typeface="Wingdings" pitchFamily="2" charset="2"/>
              <a:buChar char="q"/>
            </a:pPr>
            <a:r>
              <a:rPr lang="ca-ES" sz="1400" b="0" i="0" dirty="0" smtClean="0"/>
              <a:t>Per als dos primers estrats, els casos de sense sostre i sense habitatge són pràcticament inexistents, mentre que la proporció d’habitatge inadequat és similar al seu percentatge de població. </a:t>
            </a:r>
            <a:endParaRPr lang="es-ES" sz="1400" b="0" i="0" dirty="0" smtClean="0"/>
          </a:p>
          <a:p>
            <a:pPr marL="180975" lvl="0" indent="-180975" algn="just">
              <a:spcBef>
                <a:spcPct val="50000"/>
              </a:spcBef>
              <a:buFont typeface="Wingdings" pitchFamily="2" charset="2"/>
              <a:buChar char="q"/>
            </a:pPr>
            <a:r>
              <a:rPr lang="ca-ES" sz="1400" b="0" i="0" dirty="0" smtClean="0"/>
              <a:t>En canvi, els municipis de l’estrat 6 (més Barcelona) acumulen més del 90% dels casos de sense sostre i sense habitatge, que es donen sobretot a les ciutats més grans.</a:t>
            </a:r>
            <a:endParaRPr lang="es-ES" sz="1400" b="0" i="0" dirty="0" smtClean="0"/>
          </a:p>
        </p:txBody>
      </p:sp>
      <p:graphicFrame>
        <p:nvGraphicFramePr>
          <p:cNvPr id="15" name="14 Tabla"/>
          <p:cNvGraphicFramePr>
            <a:graphicFrameLocks noGrp="1"/>
          </p:cNvGraphicFramePr>
          <p:nvPr/>
        </p:nvGraphicFramePr>
        <p:xfrm>
          <a:off x="323530" y="2984847"/>
          <a:ext cx="8496942" cy="2892425"/>
        </p:xfrm>
        <a:graphic>
          <a:graphicData uri="http://schemas.openxmlformats.org/drawingml/2006/table">
            <a:tbl>
              <a:tblPr/>
              <a:tblGrid>
                <a:gridCol w="881992"/>
                <a:gridCol w="998952"/>
                <a:gridCol w="783350"/>
                <a:gridCol w="1134194"/>
                <a:gridCol w="882030"/>
                <a:gridCol w="1080120"/>
                <a:gridCol w="864096"/>
                <a:gridCol w="1008112"/>
                <a:gridCol w="864096"/>
              </a:tblGrid>
              <a:tr h="319405">
                <a:tc rowSpan="2">
                  <a:txBody>
                    <a:bodyPr/>
                    <a:lstStyle/>
                    <a:p>
                      <a:pPr algn="ctr">
                        <a:spcAft>
                          <a:spcPts val="0"/>
                        </a:spcAft>
                      </a:pPr>
                      <a:r>
                        <a:rPr lang="ca-ES" sz="1000" b="1" dirty="0" smtClean="0">
                          <a:latin typeface="Verdana"/>
                          <a:ea typeface="Times New Roman"/>
                          <a:cs typeface="Times New Roman"/>
                        </a:rPr>
                        <a:t>Estrat</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gridSpan="2">
                  <a:txBody>
                    <a:bodyPr/>
                    <a:lstStyle/>
                    <a:p>
                      <a:pPr algn="ctr">
                        <a:spcAft>
                          <a:spcPts val="0"/>
                        </a:spcAft>
                      </a:pPr>
                      <a:r>
                        <a:rPr lang="ca-ES" sz="1000" b="1" dirty="0" smtClean="0">
                          <a:latin typeface="Verdana"/>
                          <a:ea typeface="Times New Roman"/>
                          <a:cs typeface="Times New Roman"/>
                        </a:rPr>
                        <a:t>Sense</a:t>
                      </a:r>
                      <a:r>
                        <a:rPr lang="ca-ES" sz="1000" b="1" baseline="0" dirty="0" smtClean="0">
                          <a:latin typeface="Verdana"/>
                          <a:ea typeface="Times New Roman"/>
                          <a:cs typeface="Times New Roman"/>
                        </a:rPr>
                        <a:t> sostre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a:spcAft>
                          <a:spcPts val="0"/>
                        </a:spcAft>
                      </a:pPr>
                      <a:r>
                        <a:rPr lang="ca-ES" sz="1000" b="1" dirty="0" smtClean="0">
                          <a:latin typeface="Verdana"/>
                          <a:ea typeface="Times New Roman"/>
                          <a:cs typeface="Times New Roman"/>
                        </a:rPr>
                        <a:t>Sense habitatge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a:spcAft>
                          <a:spcPts val="0"/>
                        </a:spcAft>
                      </a:pPr>
                      <a:r>
                        <a:rPr lang="ca-ES" sz="1000" b="1" dirty="0" smtClean="0">
                          <a:latin typeface="Verdana"/>
                          <a:ea typeface="Times New Roman"/>
                          <a:cs typeface="Times New Roman"/>
                        </a:rPr>
                        <a:t>Habitatge insegur</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a:spcAft>
                          <a:spcPts val="0"/>
                        </a:spcAft>
                      </a:pPr>
                      <a:r>
                        <a:rPr lang="ca-ES" sz="1000" b="1" dirty="0" smtClean="0">
                          <a:latin typeface="Verdana"/>
                          <a:ea typeface="Times New Roman"/>
                          <a:cs typeface="Times New Roman"/>
                        </a:rPr>
                        <a:t>Habitatge inadequat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r>
              <a:tr h="319405">
                <a:tc vMerge="1">
                  <a:txBody>
                    <a:bodyPr/>
                    <a:lstStyle/>
                    <a:p>
                      <a:pPr algn="ctr">
                        <a:spcAft>
                          <a:spcPts val="0"/>
                        </a:spcAft>
                      </a:pP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Nombre</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smtClean="0">
                          <a:latin typeface="Verdana"/>
                          <a:ea typeface="Times New Roman"/>
                          <a:cs typeface="Times New Roman"/>
                        </a:rPr>
                        <a:t>%</a:t>
                      </a:r>
                      <a:endParaRPr lang="es-ES" sz="1000" b="1"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r>
              <a:tr h="287020">
                <a:tc>
                  <a:txBody>
                    <a:bodyPr/>
                    <a:lstStyle/>
                    <a:p>
                      <a:pPr algn="l">
                        <a:spcAft>
                          <a:spcPts val="0"/>
                        </a:spcAft>
                      </a:pPr>
                      <a:r>
                        <a:rPr lang="ca-ES" sz="1000" b="1" dirty="0" smtClean="0">
                          <a:latin typeface="Verdana"/>
                          <a:ea typeface="Times New Roman"/>
                          <a:cs typeface="Times New Roman"/>
                        </a:rPr>
                        <a:t>Estrat 1</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0,2%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0,0%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272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157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2</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0,1%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0,1%</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345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1,3%</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157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3</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104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138</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1.215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4,6%</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527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4</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80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307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3,6%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2.545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9,5%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654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8,5%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5</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332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115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1,3%</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3.912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14,7%</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1.153</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15,0%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l">
                        <a:spcAft>
                          <a:spcPts val="0"/>
                        </a:spcAft>
                      </a:pPr>
                      <a:r>
                        <a:rPr lang="ca-ES" sz="1000" b="1" dirty="0" smtClean="0">
                          <a:latin typeface="Verdana"/>
                          <a:ea typeface="Times New Roman"/>
                          <a:cs typeface="Times New Roman"/>
                        </a:rPr>
                        <a:t>Estrat 6</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1.761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32,4%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5.445</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63,1%</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12.023</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45,0%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4.336</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56,5%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55">
                <a:tc>
                  <a:txBody>
                    <a:bodyPr/>
                    <a:lstStyle/>
                    <a:p>
                      <a:pPr algn="l">
                        <a:spcAft>
                          <a:spcPts val="0"/>
                        </a:spcAft>
                      </a:pPr>
                      <a:r>
                        <a:rPr lang="ca-ES" sz="1000" b="1" dirty="0" smtClean="0">
                          <a:latin typeface="Verdana"/>
                          <a:ea typeface="Times New Roman"/>
                          <a:cs typeface="Times New Roman"/>
                        </a:rPr>
                        <a:t>Barcelona</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3.141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57,8%</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2.616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30,3%</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6.393</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23,9%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698</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9,1%</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6370">
                <a:tc>
                  <a:txBody>
                    <a:bodyPr/>
                    <a:lstStyle/>
                    <a:p>
                      <a:pPr algn="l">
                        <a:spcAft>
                          <a:spcPts val="0"/>
                        </a:spcAft>
                      </a:pPr>
                      <a:r>
                        <a:rPr lang="ca-ES" sz="1000" b="1" dirty="0" smtClean="0">
                          <a:latin typeface="Verdana"/>
                          <a:ea typeface="Times New Roman"/>
                          <a:cs typeface="Times New Roman"/>
                        </a:rPr>
                        <a:t>Total</a:t>
                      </a:r>
                      <a:endParaRPr lang="es-ES" sz="1000" b="1" dirty="0">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ca-ES" sz="1000" dirty="0" smtClean="0">
                          <a:solidFill>
                            <a:schemeClr val="tx1"/>
                          </a:solidFill>
                          <a:latin typeface="Verdana" pitchFamily="34" charset="0"/>
                          <a:ea typeface="Verdana" pitchFamily="34" charset="0"/>
                          <a:cs typeface="Verdana" pitchFamily="34" charset="0"/>
                        </a:rPr>
                        <a:t>5.433</a:t>
                      </a:r>
                      <a:endParaRPr lang="es-ES" sz="1000" dirty="0">
                        <a:solidFill>
                          <a:schemeClr val="tx1"/>
                        </a:solidFill>
                        <a:latin typeface="Verdana" pitchFamily="34" charset="0"/>
                        <a:ea typeface="Verdana" pitchFamily="34" charset="0"/>
                        <a:cs typeface="Verdana"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ca-ES" sz="1000" dirty="0" smtClean="0">
                          <a:solidFill>
                            <a:schemeClr val="tx1"/>
                          </a:solidFill>
                          <a:latin typeface="Verdana" pitchFamily="34" charset="0"/>
                          <a:ea typeface="Verdana" pitchFamily="34" charset="0"/>
                          <a:cs typeface="Verdana" pitchFamily="34" charset="0"/>
                        </a:rPr>
                        <a:t>100%</a:t>
                      </a:r>
                      <a:endParaRPr lang="es-ES" sz="1000" dirty="0">
                        <a:solidFill>
                          <a:schemeClr val="tx1"/>
                        </a:solidFill>
                        <a:latin typeface="Verdana" pitchFamily="34" charset="0"/>
                        <a:ea typeface="Verdana" pitchFamily="34" charset="0"/>
                        <a:cs typeface="Verdana"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8.634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100%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26.705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100%</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a:ea typeface="Times New Roman"/>
                          <a:cs typeface="Times New Roman"/>
                        </a:rPr>
                        <a:t>7.682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100%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1"/>
          <p:cNvSpPr txBox="1">
            <a:spLocks noChangeArrowheads="1"/>
          </p:cNvSpPr>
          <p:nvPr/>
        </p:nvSpPr>
        <p:spPr bwMode="auto">
          <a:xfrm>
            <a:off x="250825" y="1442675"/>
            <a:ext cx="8642350" cy="5155257"/>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400" b="0" i="0" dirty="0"/>
              <a:t>Abans de presentar el resultat de la quantificació del mal allotjament a la ciutat de Barcelona, es </a:t>
            </a:r>
            <a:r>
              <a:rPr lang="ca-ES" sz="1400" b="0" i="0" dirty="0" smtClean="0"/>
              <a:t>fan tota </a:t>
            </a:r>
            <a:r>
              <a:rPr lang="ca-ES" sz="1400" b="0" i="0" dirty="0"/>
              <a:t>una sèrie d’aclariments que caldrà tenir en compte per a la correcta valoració de les </a:t>
            </a:r>
            <a:r>
              <a:rPr lang="ca-ES" sz="1400" b="0" i="0" dirty="0" smtClean="0"/>
              <a:t>dades*. </a:t>
            </a:r>
            <a:endParaRPr lang="ca-ES" sz="1400" i="0" dirty="0">
              <a:solidFill>
                <a:srgbClr val="C00000"/>
              </a:solidFill>
            </a:endParaRPr>
          </a:p>
          <a:p>
            <a:pPr marL="180975" indent="-180975" algn="just">
              <a:spcBef>
                <a:spcPct val="50000"/>
              </a:spcBef>
              <a:buFont typeface="Wingdings" pitchFamily="2" charset="2"/>
              <a:buChar char="q"/>
            </a:pPr>
            <a:r>
              <a:rPr lang="ca-ES" sz="1400" b="0" i="0" dirty="0">
                <a:solidFill>
                  <a:srgbClr val="000000"/>
                </a:solidFill>
                <a:cs typeface="Times New Roman" pitchFamily="18" charset="0"/>
              </a:rPr>
              <a:t>Barcelona exerceix un efecte d’atracció per a persones en situació d’exclusió residencial de tota l’Àrea Metropolitana (alguns estudis valoren en un 15% la població vulnerable autòctona atesa a recursos de la ciutat que prové de fora d’aquesta). El potencial de la ciutat, les expectatives de futur, les possibilitats de </a:t>
            </a:r>
            <a:r>
              <a:rPr lang="ca-ES" sz="1400" b="0" i="0" dirty="0" err="1">
                <a:solidFill>
                  <a:srgbClr val="000000"/>
                </a:solidFill>
                <a:cs typeface="Times New Roman" pitchFamily="18" charset="0"/>
              </a:rPr>
              <a:t>sortir-se’n</a:t>
            </a:r>
            <a:r>
              <a:rPr lang="ca-ES" sz="1400" b="0" i="0" dirty="0">
                <a:solidFill>
                  <a:srgbClr val="000000"/>
                </a:solidFill>
                <a:cs typeface="Times New Roman" pitchFamily="18" charset="0"/>
              </a:rPr>
              <a:t> i el nombre de recursos adreçats a les persones vulnerables, tant fixes (al voltant de 1.200 places residencials, 1.500 places en menjadors socials, 140 serveis d’higiene,...), com temporals (75 places al Centre d'allotjament nocturn d'emergències que funciona de l'1 de desembre al 31 de març, i les 108 places de l'Operació Fred en el centre d'estades breus del CUESB), </a:t>
            </a:r>
            <a:r>
              <a:rPr lang="ca-ES" sz="1400" b="0" i="0" dirty="0">
                <a:cs typeface="Times New Roman" pitchFamily="18" charset="0"/>
              </a:rPr>
              <a:t>fa que sigui el destí triat per part d’aquests grups. A més també cal afegir el nombre de tots els recursos que ofereixen les entitats socials de la ciutat.</a:t>
            </a:r>
          </a:p>
          <a:p>
            <a:pPr marL="180975" indent="-180975" algn="just">
              <a:spcBef>
                <a:spcPct val="50000"/>
              </a:spcBef>
              <a:buFont typeface="Wingdings" pitchFamily="2" charset="2"/>
              <a:buChar char="q"/>
            </a:pPr>
            <a:r>
              <a:rPr lang="ca-ES" sz="1400" b="0" i="0" dirty="0">
                <a:solidFill>
                  <a:srgbClr val="000000"/>
                </a:solidFill>
                <a:cs typeface="Times New Roman" pitchFamily="18" charset="0"/>
              </a:rPr>
              <a:t>En els darrers anys, Barcelona ha desenvolupat projectes i recursos per trobar solucions a les situacions d’irregularitat administrativa en la que es troben molts residents a la </a:t>
            </a:r>
            <a:r>
              <a:rPr lang="ca-ES" sz="1400" b="0" i="0" dirty="0" smtClean="0">
                <a:solidFill>
                  <a:srgbClr val="000000"/>
                </a:solidFill>
                <a:cs typeface="Times New Roman" pitchFamily="18" charset="0"/>
              </a:rPr>
              <a:t>ciutat (</a:t>
            </a:r>
            <a:r>
              <a:rPr lang="ca-ES" sz="1400" b="0" i="0" dirty="0" err="1" smtClean="0">
                <a:solidFill>
                  <a:srgbClr val="000000"/>
                </a:solidFill>
                <a:cs typeface="Times New Roman" pitchFamily="18" charset="0"/>
              </a:rPr>
              <a:t>CIEs</a:t>
            </a:r>
            <a:r>
              <a:rPr lang="ca-ES" sz="1400" b="0" i="0" dirty="0" smtClean="0">
                <a:solidFill>
                  <a:srgbClr val="000000"/>
                </a:solidFill>
                <a:cs typeface="Times New Roman" pitchFamily="18" charset="0"/>
              </a:rPr>
              <a:t> </a:t>
            </a:r>
            <a:r>
              <a:rPr lang="ca-ES" sz="1400" b="0" i="0" dirty="0">
                <a:solidFill>
                  <a:srgbClr val="000000"/>
                </a:solidFill>
                <a:cs typeface="Times New Roman" pitchFamily="18" charset="0"/>
              </a:rPr>
              <a:t>o provinents d’altres comunitats autònomes). Exemples d’això són l’Oficina del Pla d’Assentaments i la Cooperativa de la Ferralla, que han estat </a:t>
            </a:r>
            <a:r>
              <a:rPr lang="ca-ES" sz="1400" b="0" i="0" dirty="0" err="1">
                <a:solidFill>
                  <a:srgbClr val="000000"/>
                </a:solidFill>
                <a:cs typeface="Times New Roman" pitchFamily="18" charset="0"/>
              </a:rPr>
              <a:t>exitoses</a:t>
            </a:r>
            <a:r>
              <a:rPr lang="ca-ES" sz="1400" b="0" i="0" dirty="0">
                <a:solidFill>
                  <a:srgbClr val="000000"/>
                </a:solidFill>
                <a:cs typeface="Times New Roman" pitchFamily="18" charset="0"/>
              </a:rPr>
              <a:t> en el seus resultats i que han provocat un efecte crida a població irregular de fora de la ciutat pel ressò </a:t>
            </a:r>
            <a:r>
              <a:rPr lang="ca-ES" sz="1400" b="0" i="0" dirty="0" err="1" smtClean="0">
                <a:solidFill>
                  <a:srgbClr val="000000"/>
                </a:solidFill>
                <a:cs typeface="Times New Roman" pitchFamily="18" charset="0"/>
              </a:rPr>
              <a:t>mediàtic</a:t>
            </a:r>
            <a:r>
              <a:rPr lang="ca-ES" sz="1400" b="0" i="0" dirty="0">
                <a:solidFill>
                  <a:srgbClr val="000000"/>
                </a:solidFill>
                <a:cs typeface="Times New Roman" pitchFamily="18" charset="0"/>
              </a:rPr>
              <a:t>.</a:t>
            </a:r>
          </a:p>
          <a:p>
            <a:pPr marL="180975" indent="-180975" algn="just">
              <a:spcBef>
                <a:spcPct val="50000"/>
              </a:spcBef>
              <a:buFont typeface="Wingdings" pitchFamily="2" charset="2"/>
              <a:buChar char="q"/>
            </a:pPr>
            <a:r>
              <a:rPr lang="ca-ES" sz="1400" b="0" i="0" dirty="0">
                <a:cs typeface="Times New Roman" pitchFamily="18" charset="0"/>
              </a:rPr>
              <a:t>D’altra banda, </a:t>
            </a:r>
            <a:r>
              <a:rPr lang="ca-ES" sz="1400" b="0" i="0" dirty="0">
                <a:solidFill>
                  <a:srgbClr val="000000"/>
                </a:solidFill>
                <a:cs typeface="Times New Roman" pitchFamily="18" charset="0"/>
              </a:rPr>
              <a:t>Barcelona té una política d’empadronament actiu i fins i tot disposa del mecanisme d’empadronament sense domicili fix que facilita que les persones vulnerables puguin estar empadronades tot i no disposar d’un domicili. Aquest mecanisme, que no el tenen altres municipis catalans, facilita l’accés a prestacions i recursos socials  de la ciutat.</a:t>
            </a:r>
          </a:p>
        </p:txBody>
      </p:sp>
      <p:sp>
        <p:nvSpPr>
          <p:cNvPr id="21508" name="Rectangle 28"/>
          <p:cNvSpPr>
            <a:spLocks noChangeArrowheads="1"/>
          </p:cNvSpPr>
          <p:nvPr/>
        </p:nvSpPr>
        <p:spPr bwMode="auto">
          <a:xfrm>
            <a:off x="250825" y="1054001"/>
            <a:ext cx="374511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a:solidFill>
                  <a:srgbClr val="6A1727"/>
                </a:solidFill>
              </a:rPr>
              <a:t>2.2. Dades de Barcelona ciutat</a:t>
            </a: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3" name="12 CuadroTexto"/>
          <p:cNvSpPr txBox="1"/>
          <p:nvPr/>
        </p:nvSpPr>
        <p:spPr>
          <a:xfrm>
            <a:off x="0" y="6654552"/>
            <a:ext cx="8748464" cy="230832"/>
          </a:xfrm>
          <a:prstGeom prst="rect">
            <a:avLst/>
          </a:prstGeom>
          <a:noFill/>
        </p:spPr>
        <p:txBody>
          <a:bodyPr wrap="square" rtlCol="0">
            <a:spAutoFit/>
          </a:bodyPr>
          <a:lstStyle/>
          <a:p>
            <a:pPr algn="just"/>
            <a:r>
              <a:rPr lang="ca-ES" b="0" i="0" dirty="0" smtClean="0">
                <a:solidFill>
                  <a:srgbClr val="000000"/>
                </a:solidFill>
              </a:rPr>
              <a:t>*Tots els aclariments que es presenten a continuació han estat redactats per l’Ajuntament de Barcelona.</a:t>
            </a:r>
            <a:endParaRPr lang="ca-ES" b="0" i="0" dirty="0">
              <a:solidFill>
                <a:srgbClr val="000000"/>
              </a:solidFill>
            </a:endParaRPr>
          </a:p>
        </p:txBody>
      </p:sp>
      <p:cxnSp>
        <p:nvCxnSpPr>
          <p:cNvPr id="14" name="13 Conector recto"/>
          <p:cNvCxnSpPr/>
          <p:nvPr/>
        </p:nvCxnSpPr>
        <p:spPr bwMode="auto">
          <a:xfrm>
            <a:off x="0" y="6669360"/>
            <a:ext cx="1187624" cy="0"/>
          </a:xfrm>
          <a:prstGeom prst="line">
            <a:avLst/>
          </a:prstGeom>
          <a:solidFill>
            <a:srgbClr val="EAEAEA">
              <a:alpha val="99001"/>
            </a:srgbClr>
          </a:solidFill>
          <a:ln w="12700" cap="flat" cmpd="sng" algn="ctr">
            <a:solidFill>
              <a:schemeClr val="tx1"/>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rgbClr val="009900"/>
            </a:extrusionClr>
          </a:sp3d>
        </p:spPr>
      </p:cxnSp>
      <p:sp>
        <p:nvSpPr>
          <p:cNvPr id="15" name="6 Marcador de número de diapositiva"/>
          <p:cNvSpPr>
            <a:spLocks noGrp="1"/>
          </p:cNvSpPr>
          <p:nvPr>
            <p:ph type="sldNum" sz="quarter" idx="12"/>
          </p:nvPr>
        </p:nvSpPr>
        <p:spPr>
          <a:xfrm>
            <a:off x="7956550" y="6597650"/>
            <a:ext cx="1079500" cy="144463"/>
          </a:xfrm>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14</a:t>
            </a:fld>
            <a:endParaRPr lang="es-ES" sz="900" dirty="0" smtClean="0">
              <a:solidFill>
                <a:srgbClr val="0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15</a:t>
            </a:fld>
            <a:endParaRPr lang="es-ES" sz="900" dirty="0" smtClean="0">
              <a:solidFill>
                <a:srgbClr val="000000"/>
              </a:solidFill>
              <a:latin typeface="Verdana" pitchFamily="34" charset="0"/>
              <a:ea typeface="Verdana" pitchFamily="34" charset="0"/>
              <a:cs typeface="Verdana" pitchFamily="34" charset="0"/>
            </a:endParaRPr>
          </a:p>
        </p:txBody>
      </p:sp>
      <p:sp>
        <p:nvSpPr>
          <p:cNvPr id="21507" name="Text Box 21"/>
          <p:cNvSpPr txBox="1">
            <a:spLocks noChangeArrowheads="1"/>
          </p:cNvSpPr>
          <p:nvPr/>
        </p:nvSpPr>
        <p:spPr bwMode="auto">
          <a:xfrm>
            <a:off x="250825" y="1114286"/>
            <a:ext cx="8642350" cy="3754874"/>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400" b="0" i="0" dirty="0">
                <a:solidFill>
                  <a:srgbClr val="000000"/>
                </a:solidFill>
                <a:cs typeface="Times New Roman" pitchFamily="18" charset="0"/>
              </a:rPr>
              <a:t>Donada la magnitud de la ciutat, la problemàtica de l’allotjament s’aborda des de diferents àrees i departaments, cadascun amb la seva capacitat de recollida de dades i sistematització de la informació</a:t>
            </a:r>
            <a:r>
              <a:rPr lang="ca-ES" sz="1400" b="0" i="0" dirty="0">
                <a:cs typeface="Times New Roman" pitchFamily="18" charset="0"/>
              </a:rPr>
              <a:t>. És per això que les dades es presenten segregades segons la font d’origen, especificant les característiques de cada dada. </a:t>
            </a:r>
            <a:r>
              <a:rPr lang="ca-ES" sz="1400" b="0" i="0" dirty="0">
                <a:solidFill>
                  <a:srgbClr val="000000"/>
                </a:solidFill>
                <a:cs typeface="Times New Roman" pitchFamily="18" charset="0"/>
              </a:rPr>
              <a:t>En aquest sentit, cal tenir present que en alguns casos, una mateixa persona pot haver passat per diferents serveis en diferents fases del seu procés al llarg de l’any i poden haver estat comptabilitzades de forma duplicada, malgrat que sempre que ha estat possible s’han intentat fer les correccions pertinents per a evitar-ho.</a:t>
            </a:r>
          </a:p>
          <a:p>
            <a:pPr marL="180975" indent="-180975" algn="just">
              <a:spcBef>
                <a:spcPct val="50000"/>
              </a:spcBef>
              <a:buFont typeface="Wingdings" pitchFamily="2" charset="2"/>
              <a:buChar char="q"/>
            </a:pPr>
            <a:r>
              <a:rPr lang="ca-ES" sz="1400" b="0" i="0" dirty="0">
                <a:solidFill>
                  <a:srgbClr val="000000"/>
                </a:solidFill>
                <a:cs typeface="Times New Roman" pitchFamily="18" charset="0"/>
              </a:rPr>
              <a:t>Finalment, considerar que la informació recollida fa referència a les dades d’atenció per part dels diferents serveis municipals, per la qual cosa no recullen tota la realitat de la problemàtica de l’allotjament a la ciutat sinó només aquella que ens ha arribat en forma de demanda. Cal ser conscients que un cert volum de problemàtica ha buscat altres alternatives dins del si de la família, el cercle d’amistats o entitats particulars que també treballen en la resolució de la problemàtica de l’exclusió residencial.</a:t>
            </a:r>
          </a:p>
          <a:p>
            <a:pPr marL="180975" indent="-180975" algn="just">
              <a:spcBef>
                <a:spcPct val="50000"/>
              </a:spcBef>
              <a:buFont typeface="Wingdings" pitchFamily="2" charset="2"/>
              <a:buChar char="q"/>
            </a:pPr>
            <a:r>
              <a:rPr lang="ca-ES" sz="1400" b="0" i="0" dirty="0">
                <a:solidFill>
                  <a:srgbClr val="000000"/>
                </a:solidFill>
                <a:cs typeface="Times New Roman" pitchFamily="18" charset="0"/>
              </a:rPr>
              <a:t>Una vegada fetes aquestes consideracions, a continuació es presenten les dades per a la ciutat de Barcelona. </a:t>
            </a: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nvGraphicFramePr>
        <p:xfrm>
          <a:off x="35496" y="1268760"/>
          <a:ext cx="9065071"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16</a:t>
            </a:fld>
            <a:endParaRPr lang="es-ES" sz="900" dirty="0" smtClean="0">
              <a:solidFill>
                <a:srgbClr val="000000"/>
              </a:solidFill>
              <a:latin typeface="Verdana" pitchFamily="34" charset="0"/>
              <a:ea typeface="Verdana" pitchFamily="34" charset="0"/>
              <a:cs typeface="Verdana" pitchFamily="34" charset="0"/>
            </a:endParaRPr>
          </a:p>
        </p:txBody>
      </p:sp>
      <p:sp>
        <p:nvSpPr>
          <p:cNvPr id="21507" name="Text Box 21"/>
          <p:cNvSpPr txBox="1">
            <a:spLocks noChangeArrowheads="1"/>
          </p:cNvSpPr>
          <p:nvPr/>
        </p:nvSpPr>
        <p:spPr bwMode="auto">
          <a:xfrm>
            <a:off x="250825" y="1124744"/>
            <a:ext cx="8642350" cy="846386"/>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400" b="0" i="0" dirty="0">
                <a:solidFill>
                  <a:srgbClr val="000000"/>
                </a:solidFill>
              </a:rPr>
              <a:t>A la ciutat de Barcelona s’han </a:t>
            </a:r>
            <a:r>
              <a:rPr lang="ca-ES" sz="1400" b="0" i="0" dirty="0" smtClean="0">
                <a:solidFill>
                  <a:srgbClr val="000000"/>
                </a:solidFill>
              </a:rPr>
              <a:t>atès als diferents dispositius socials 12.848 </a:t>
            </a:r>
            <a:r>
              <a:rPr lang="ca-ES" sz="1400" b="0" i="0" dirty="0">
                <a:solidFill>
                  <a:srgbClr val="000000"/>
                </a:solidFill>
              </a:rPr>
              <a:t>casos de mal </a:t>
            </a:r>
            <a:r>
              <a:rPr lang="ca-ES" sz="1400" b="0" i="0" dirty="0" smtClean="0">
                <a:solidFill>
                  <a:srgbClr val="000000"/>
                </a:solidFill>
              </a:rPr>
              <a:t>allotjament. </a:t>
            </a:r>
          </a:p>
          <a:p>
            <a:pPr marL="180975" indent="-180975" algn="just">
              <a:spcBef>
                <a:spcPct val="50000"/>
              </a:spcBef>
              <a:buFont typeface="Wingdings" pitchFamily="2" charset="2"/>
              <a:buChar char="q"/>
            </a:pPr>
            <a:r>
              <a:rPr lang="ca-ES" sz="1400" b="0" i="0" dirty="0" smtClean="0">
                <a:solidFill>
                  <a:srgbClr val="000000"/>
                </a:solidFill>
                <a:cs typeface="Times New Roman" pitchFamily="18" charset="0"/>
              </a:rPr>
              <a:t>La </a:t>
            </a:r>
            <a:r>
              <a:rPr lang="ca-ES" sz="1400" b="0" i="0" dirty="0">
                <a:solidFill>
                  <a:srgbClr val="000000"/>
                </a:solidFill>
                <a:cs typeface="Times New Roman" pitchFamily="18" charset="0"/>
              </a:rPr>
              <a:t>distribució per tipologies és la següent: </a:t>
            </a: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8"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9"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10" cstate="print"/>
          <a:srcRect/>
          <a:stretch>
            <a:fillRect/>
          </a:stretch>
        </p:blipFill>
        <p:spPr bwMode="auto">
          <a:xfrm>
            <a:off x="251520" y="116632"/>
            <a:ext cx="2043113" cy="58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17</a:t>
            </a:fld>
            <a:endParaRPr lang="es-ES" sz="900" dirty="0" smtClean="0">
              <a:solidFill>
                <a:srgbClr val="000000"/>
              </a:solidFill>
              <a:latin typeface="Verdana" pitchFamily="34" charset="0"/>
              <a:ea typeface="Verdana" pitchFamily="34" charset="0"/>
              <a:cs typeface="Verdana" pitchFamily="34" charset="0"/>
            </a:endParaRPr>
          </a:p>
        </p:txBody>
      </p:sp>
      <p:sp>
        <p:nvSpPr>
          <p:cNvPr id="21508" name="Rectangle 28"/>
          <p:cNvSpPr>
            <a:spLocks noChangeArrowheads="1"/>
          </p:cNvSpPr>
          <p:nvPr/>
        </p:nvSpPr>
        <p:spPr bwMode="auto">
          <a:xfrm>
            <a:off x="250825" y="1000108"/>
            <a:ext cx="4033143"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2.3. Distribució del total de casos</a:t>
            </a:r>
            <a:endParaRPr lang="ca-ES" sz="1600" i="0" dirty="0">
              <a:solidFill>
                <a:srgbClr val="6A1727"/>
              </a:solidFill>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2. Quantificació</a:t>
              </a: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21779" y="1548424"/>
            <a:ext cx="5183532" cy="5192944"/>
          </a:xfrm>
          <a:prstGeom prst="rect">
            <a:avLst/>
          </a:prstGeom>
          <a:noFill/>
          <a:ln w="9525">
            <a:noFill/>
            <a:miter lim="800000"/>
            <a:headEnd/>
            <a:tailEnd/>
          </a:ln>
          <a:effectLst/>
        </p:spPr>
      </p:pic>
      <p:sp>
        <p:nvSpPr>
          <p:cNvPr id="16" name="15 CuadroTexto"/>
          <p:cNvSpPr txBox="1"/>
          <p:nvPr/>
        </p:nvSpPr>
        <p:spPr>
          <a:xfrm>
            <a:off x="3706860" y="5301208"/>
            <a:ext cx="1440160" cy="1179810"/>
          </a:xfrm>
          <a:prstGeom prst="rect">
            <a:avLst/>
          </a:prstGeom>
          <a:solidFill>
            <a:schemeClr val="tx1">
              <a:lumMod val="65000"/>
              <a:lumOff val="35000"/>
            </a:schemeClr>
          </a:solidFill>
        </p:spPr>
        <p:txBody>
          <a:bodyPr wrap="square" rtlCol="0">
            <a:spAutoFit/>
          </a:bodyPr>
          <a:lstStyle/>
          <a:p>
            <a:pPr algn="l">
              <a:spcAft>
                <a:spcPts val="400"/>
              </a:spcAft>
            </a:pPr>
            <a:r>
              <a:rPr lang="ca-ES" i="0" dirty="0" smtClean="0">
                <a:solidFill>
                  <a:schemeClr val="bg1"/>
                </a:solidFill>
              </a:rPr>
              <a:t>0 casos</a:t>
            </a:r>
          </a:p>
          <a:p>
            <a:pPr algn="l">
              <a:spcAft>
                <a:spcPts val="400"/>
              </a:spcAft>
            </a:pPr>
            <a:r>
              <a:rPr lang="ca-ES" i="0" dirty="0" smtClean="0">
                <a:solidFill>
                  <a:schemeClr val="bg1"/>
                </a:solidFill>
              </a:rPr>
              <a:t>1-4 casos</a:t>
            </a:r>
          </a:p>
          <a:p>
            <a:pPr algn="l">
              <a:spcAft>
                <a:spcPts val="400"/>
              </a:spcAft>
            </a:pPr>
            <a:r>
              <a:rPr lang="ca-ES" i="0" dirty="0" smtClean="0">
                <a:solidFill>
                  <a:schemeClr val="bg1"/>
                </a:solidFill>
              </a:rPr>
              <a:t>5-19 casos</a:t>
            </a:r>
          </a:p>
          <a:p>
            <a:pPr algn="l">
              <a:spcAft>
                <a:spcPts val="400"/>
              </a:spcAft>
            </a:pPr>
            <a:r>
              <a:rPr lang="ca-ES" i="0" dirty="0" smtClean="0">
                <a:solidFill>
                  <a:schemeClr val="bg1"/>
                </a:solidFill>
              </a:rPr>
              <a:t>20-99 casos</a:t>
            </a:r>
          </a:p>
          <a:p>
            <a:pPr algn="l">
              <a:spcAft>
                <a:spcPts val="400"/>
              </a:spcAft>
            </a:pPr>
            <a:r>
              <a:rPr lang="ca-ES" i="0" dirty="0" smtClean="0">
                <a:solidFill>
                  <a:schemeClr val="bg1"/>
                </a:solidFill>
              </a:rPr>
              <a:t>100-499 casos</a:t>
            </a:r>
          </a:p>
          <a:p>
            <a:pPr algn="l">
              <a:spcAft>
                <a:spcPts val="400"/>
              </a:spcAft>
            </a:pPr>
            <a:r>
              <a:rPr lang="ca-ES" i="0" dirty="0" smtClean="0">
                <a:solidFill>
                  <a:schemeClr val="bg1"/>
                </a:solidFill>
              </a:rPr>
              <a:t>Més de 500 casos</a:t>
            </a:r>
            <a:endParaRPr lang="es-ES" i="0" dirty="0">
              <a:solidFill>
                <a:schemeClr val="bg1"/>
              </a:solidFill>
            </a:endParaRPr>
          </a:p>
        </p:txBody>
      </p:sp>
      <p:pic>
        <p:nvPicPr>
          <p:cNvPr id="5" name="Picture 4"/>
          <p:cNvPicPr>
            <a:picLocks noChangeAspect="1" noChangeArrowheads="1"/>
          </p:cNvPicPr>
          <p:nvPr/>
        </p:nvPicPr>
        <p:blipFill>
          <a:blip r:embed="rId7" cstate="print"/>
          <a:srcRect/>
          <a:stretch>
            <a:fillRect/>
          </a:stretch>
        </p:blipFill>
        <p:spPr bwMode="auto">
          <a:xfrm flipH="1">
            <a:off x="3603910" y="5310734"/>
            <a:ext cx="165433" cy="1152128"/>
          </a:xfrm>
          <a:prstGeom prst="rect">
            <a:avLst/>
          </a:prstGeom>
          <a:noFill/>
          <a:ln w="9525">
            <a:noFill/>
            <a:miter lim="800000"/>
            <a:headEnd/>
            <a:tailEnd/>
          </a:ln>
        </p:spPr>
      </p:pic>
      <p:sp>
        <p:nvSpPr>
          <p:cNvPr id="19" name="Text Box 21"/>
          <p:cNvSpPr txBox="1">
            <a:spLocks noChangeArrowheads="1"/>
          </p:cNvSpPr>
          <p:nvPr/>
        </p:nvSpPr>
        <p:spPr bwMode="auto">
          <a:xfrm>
            <a:off x="5652119" y="1484784"/>
            <a:ext cx="3241055" cy="2569934"/>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r>
              <a:rPr lang="ca-ES" sz="1400" b="0" i="0" dirty="0" smtClean="0">
                <a:solidFill>
                  <a:srgbClr val="000000"/>
                </a:solidFill>
              </a:rPr>
              <a:t>A partir de les quatre problemàtiques de mal allotjament identificades, s’estima per a Catalunya un total de 48.454 casos atesos de mal allotjament. </a:t>
            </a:r>
          </a:p>
          <a:p>
            <a:pPr marL="180975" indent="-180975" algn="just">
              <a:spcBef>
                <a:spcPct val="50000"/>
              </a:spcBef>
              <a:buFont typeface="Wingdings" pitchFamily="2" charset="2"/>
              <a:buChar char="q"/>
            </a:pPr>
            <a:r>
              <a:rPr lang="ca-ES" sz="1400" b="0" i="0" dirty="0" smtClean="0">
                <a:solidFill>
                  <a:srgbClr val="000000"/>
                </a:solidFill>
                <a:cs typeface="Times New Roman" pitchFamily="18" charset="0"/>
              </a:rPr>
              <a:t>Tot i que la mitjana de casos de mal allotjament per municipi és de 51 casos, el 78,4% dels municipis tenen menys de 20 casos.  </a:t>
            </a:r>
            <a:endParaRPr lang="ca-ES" sz="1400" b="0" i="0" dirty="0">
              <a:solidFill>
                <a:srgbClr val="000000"/>
              </a:solidFill>
              <a:cs typeface="Times New Roman" pitchFamily="18" charset="0"/>
            </a:endParaRPr>
          </a:p>
        </p:txBody>
      </p:sp>
      <p:graphicFrame>
        <p:nvGraphicFramePr>
          <p:cNvPr id="14" name="13 Tabla"/>
          <p:cNvGraphicFramePr>
            <a:graphicFrameLocks noGrp="1"/>
          </p:cNvGraphicFramePr>
          <p:nvPr/>
        </p:nvGraphicFramePr>
        <p:xfrm>
          <a:off x="5436096" y="4221088"/>
          <a:ext cx="3445194" cy="2088232"/>
        </p:xfrm>
        <a:graphic>
          <a:graphicData uri="http://schemas.openxmlformats.org/drawingml/2006/table">
            <a:tbl>
              <a:tblPr/>
              <a:tblGrid>
                <a:gridCol w="2091373"/>
                <a:gridCol w="583248"/>
                <a:gridCol w="770573"/>
              </a:tblGrid>
              <a:tr h="324036">
                <a:tc>
                  <a:txBody>
                    <a:bodyPr/>
                    <a:lstStyle/>
                    <a:p>
                      <a:pPr algn="l">
                        <a:spcAft>
                          <a:spcPts val="0"/>
                        </a:spcAft>
                      </a:pPr>
                      <a:r>
                        <a:rPr lang="ca-ES" sz="900" b="1" dirty="0" smtClean="0">
                          <a:latin typeface="Verdana" pitchFamily="34" charset="0"/>
                          <a:ea typeface="Verdana" pitchFamily="34" charset="0"/>
                          <a:cs typeface="Verdana" pitchFamily="34" charset="0"/>
                        </a:rPr>
                        <a:t>Àmbit</a:t>
                      </a:r>
                      <a:r>
                        <a:rPr lang="ca-ES" sz="900" b="1" baseline="0" dirty="0" smtClean="0">
                          <a:latin typeface="Verdana" pitchFamily="34" charset="0"/>
                          <a:ea typeface="Verdana" pitchFamily="34" charset="0"/>
                          <a:cs typeface="Verdana" pitchFamily="34" charset="0"/>
                        </a:rPr>
                        <a:t> territorial</a:t>
                      </a:r>
                      <a:endParaRPr lang="es-ES" sz="9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Casos</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Població</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Barcelona i àmbit metropolità</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31.929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5.026.709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r>
                        <a:rPr lang="ca-ES" sz="900" b="1" kern="1200" noProof="0" dirty="0" smtClean="0">
                          <a:solidFill>
                            <a:schemeClr val="tx1"/>
                          </a:solidFill>
                          <a:latin typeface="Verdana" pitchFamily="34" charset="0"/>
                          <a:ea typeface="Verdana" pitchFamily="34" charset="0"/>
                          <a:cs typeface="Verdana" pitchFamily="34" charset="0"/>
                        </a:rPr>
                        <a:t>Girona</a:t>
                      </a: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8.409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741.724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Catalunya Central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2.517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510.678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Tarragona</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2.439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615.668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Terres de l’Ebre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1.679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185.294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Lleida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789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365.273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Alt Pirineu i Aran</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692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73.557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18</a:t>
            </a:fld>
            <a:endParaRPr lang="es-ES"/>
          </a:p>
        </p:txBody>
      </p:sp>
      <p:pic>
        <p:nvPicPr>
          <p:cNvPr id="6451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4" name="Rectangle 5"/>
          <p:cNvSpPr>
            <a:spLocks noChangeArrowheads="1"/>
          </p:cNvSpPr>
          <p:nvPr/>
        </p:nvSpPr>
        <p:spPr bwMode="auto">
          <a:xfrm>
            <a:off x="-9525" y="29241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5"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3</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Anàlisi dels col·lectius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19</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3.1. Sense sostre</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02503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A. Distribució territorial</a:t>
            </a:r>
            <a:endParaRPr lang="ca-ES" sz="1600" i="0" dirty="0">
              <a:solidFill>
                <a:srgbClr val="6A1727"/>
              </a:solidFill>
            </a:endParaRPr>
          </a:p>
        </p:txBody>
      </p:sp>
      <p:pic>
        <p:nvPicPr>
          <p:cNvPr id="72706" name="Picture 2"/>
          <p:cNvPicPr>
            <a:picLocks noChangeAspect="1" noChangeArrowheads="1"/>
          </p:cNvPicPr>
          <p:nvPr/>
        </p:nvPicPr>
        <p:blipFill>
          <a:blip r:embed="rId6" cstate="print"/>
          <a:srcRect/>
          <a:stretch>
            <a:fillRect/>
          </a:stretch>
        </p:blipFill>
        <p:spPr bwMode="auto">
          <a:xfrm>
            <a:off x="35496" y="1556792"/>
            <a:ext cx="5112568" cy="5058435"/>
          </a:xfrm>
          <a:prstGeom prst="rect">
            <a:avLst/>
          </a:prstGeom>
          <a:noFill/>
          <a:ln w="9525">
            <a:noFill/>
            <a:miter lim="800000"/>
            <a:headEnd/>
            <a:tailEnd/>
          </a:ln>
          <a:effectLst/>
        </p:spPr>
      </p:pic>
      <p:sp>
        <p:nvSpPr>
          <p:cNvPr id="15" name="14 CuadroTexto"/>
          <p:cNvSpPr txBox="1"/>
          <p:nvPr/>
        </p:nvSpPr>
        <p:spPr>
          <a:xfrm>
            <a:off x="3706860" y="5301208"/>
            <a:ext cx="1440160" cy="1179810"/>
          </a:xfrm>
          <a:prstGeom prst="rect">
            <a:avLst/>
          </a:prstGeom>
          <a:solidFill>
            <a:schemeClr val="tx1">
              <a:lumMod val="65000"/>
              <a:lumOff val="35000"/>
            </a:schemeClr>
          </a:solidFill>
        </p:spPr>
        <p:txBody>
          <a:bodyPr wrap="square" rtlCol="0">
            <a:spAutoFit/>
          </a:bodyPr>
          <a:lstStyle/>
          <a:p>
            <a:pPr algn="l">
              <a:spcAft>
                <a:spcPts val="400"/>
              </a:spcAft>
            </a:pPr>
            <a:r>
              <a:rPr lang="ca-ES" i="0" dirty="0" smtClean="0">
                <a:solidFill>
                  <a:schemeClr val="bg1"/>
                </a:solidFill>
              </a:rPr>
              <a:t>0 casos</a:t>
            </a:r>
          </a:p>
          <a:p>
            <a:pPr algn="l">
              <a:spcAft>
                <a:spcPts val="400"/>
              </a:spcAft>
            </a:pPr>
            <a:r>
              <a:rPr lang="ca-ES" i="0" dirty="0" smtClean="0">
                <a:solidFill>
                  <a:schemeClr val="bg1"/>
                </a:solidFill>
              </a:rPr>
              <a:t>1 cas</a:t>
            </a:r>
          </a:p>
          <a:p>
            <a:pPr algn="l">
              <a:spcAft>
                <a:spcPts val="400"/>
              </a:spcAft>
            </a:pPr>
            <a:r>
              <a:rPr lang="ca-ES" i="0" dirty="0" smtClean="0">
                <a:solidFill>
                  <a:schemeClr val="bg1"/>
                </a:solidFill>
              </a:rPr>
              <a:t>2-5 casos</a:t>
            </a:r>
          </a:p>
          <a:p>
            <a:pPr algn="l">
              <a:spcAft>
                <a:spcPts val="400"/>
              </a:spcAft>
            </a:pPr>
            <a:r>
              <a:rPr lang="ca-ES" i="0" dirty="0" smtClean="0">
                <a:solidFill>
                  <a:schemeClr val="bg1"/>
                </a:solidFill>
              </a:rPr>
              <a:t>6-10 casos</a:t>
            </a:r>
          </a:p>
          <a:p>
            <a:pPr algn="l">
              <a:spcAft>
                <a:spcPts val="400"/>
              </a:spcAft>
            </a:pPr>
            <a:r>
              <a:rPr lang="ca-ES" i="0" dirty="0" smtClean="0">
                <a:solidFill>
                  <a:schemeClr val="bg1"/>
                </a:solidFill>
              </a:rPr>
              <a:t>11-50 casos</a:t>
            </a:r>
          </a:p>
          <a:p>
            <a:pPr algn="l">
              <a:spcAft>
                <a:spcPts val="400"/>
              </a:spcAft>
            </a:pPr>
            <a:r>
              <a:rPr lang="ca-ES" i="0" dirty="0" smtClean="0">
                <a:solidFill>
                  <a:schemeClr val="bg1"/>
                </a:solidFill>
              </a:rPr>
              <a:t>Més de 50 casos</a:t>
            </a:r>
            <a:endParaRPr lang="es-ES" i="0" dirty="0">
              <a:solidFill>
                <a:schemeClr val="bg1"/>
              </a:solidFill>
            </a:endParaRPr>
          </a:p>
        </p:txBody>
      </p:sp>
      <p:pic>
        <p:nvPicPr>
          <p:cNvPr id="16" name="Picture 4"/>
          <p:cNvPicPr>
            <a:picLocks noChangeAspect="1" noChangeArrowheads="1"/>
          </p:cNvPicPr>
          <p:nvPr/>
        </p:nvPicPr>
        <p:blipFill>
          <a:blip r:embed="rId7" cstate="print"/>
          <a:srcRect/>
          <a:stretch>
            <a:fillRect/>
          </a:stretch>
        </p:blipFill>
        <p:spPr bwMode="auto">
          <a:xfrm flipH="1">
            <a:off x="3603910" y="5310734"/>
            <a:ext cx="165433" cy="1152128"/>
          </a:xfrm>
          <a:prstGeom prst="rect">
            <a:avLst/>
          </a:prstGeom>
          <a:noFill/>
          <a:ln w="9525">
            <a:noFill/>
            <a:miter lim="800000"/>
            <a:headEnd/>
            <a:tailEnd/>
          </a:ln>
        </p:spPr>
      </p:pic>
      <p:sp>
        <p:nvSpPr>
          <p:cNvPr id="17" name="Text Box 21"/>
          <p:cNvSpPr txBox="1">
            <a:spLocks noChangeArrowheads="1"/>
          </p:cNvSpPr>
          <p:nvPr/>
        </p:nvSpPr>
        <p:spPr bwMode="auto">
          <a:xfrm>
            <a:off x="5652119" y="1556792"/>
            <a:ext cx="3241055" cy="2354491"/>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r>
              <a:rPr lang="ca-ES" sz="1400" b="0" i="0" dirty="0" smtClean="0">
                <a:solidFill>
                  <a:srgbClr val="000000"/>
                </a:solidFill>
              </a:rPr>
              <a:t>S’estima l’existència de </a:t>
            </a:r>
            <a:r>
              <a:rPr lang="ca-ES" sz="1400" i="0" dirty="0" smtClean="0">
                <a:solidFill>
                  <a:srgbClr val="000000"/>
                </a:solidFill>
              </a:rPr>
              <a:t>5.433 casos atesos de persones sense sostre a Catalunya</a:t>
            </a:r>
            <a:r>
              <a:rPr lang="ca-ES" sz="1400" b="0" i="0" dirty="0" smtClean="0">
                <a:solidFill>
                  <a:srgbClr val="000000"/>
                </a:solidFill>
              </a:rPr>
              <a:t>. </a:t>
            </a:r>
          </a:p>
          <a:p>
            <a:pPr marL="180975" indent="-180975" algn="just">
              <a:spcBef>
                <a:spcPct val="50000"/>
              </a:spcBef>
              <a:buFont typeface="Wingdings" pitchFamily="2" charset="2"/>
              <a:buChar char="q"/>
            </a:pPr>
            <a:r>
              <a:rPr lang="ca-ES" sz="1400" b="0" i="0" dirty="0" smtClean="0">
                <a:solidFill>
                  <a:srgbClr val="000000"/>
                </a:solidFill>
                <a:cs typeface="Times New Roman" pitchFamily="18" charset="0"/>
              </a:rPr>
              <a:t>754 municipis no tenen cap cas de persones sense sostre (79,6%) i 137 municipis en tenen entre 1 i 5 casos (14,3%). En canvi, hi ha 9 municipis que presenten més de 50 casos.  </a:t>
            </a:r>
            <a:endParaRPr lang="ca-ES" sz="1400" b="0" i="0" dirty="0">
              <a:solidFill>
                <a:srgbClr val="000000"/>
              </a:solidFill>
              <a:cs typeface="Times New Roman" pitchFamily="18" charset="0"/>
            </a:endParaRPr>
          </a:p>
        </p:txBody>
      </p:sp>
      <p:sp>
        <p:nvSpPr>
          <p:cNvPr id="727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17 Tabla"/>
          <p:cNvGraphicFramePr>
            <a:graphicFrameLocks noGrp="1"/>
          </p:cNvGraphicFramePr>
          <p:nvPr/>
        </p:nvGraphicFramePr>
        <p:xfrm>
          <a:off x="5508104" y="4147743"/>
          <a:ext cx="3411856" cy="2053565"/>
        </p:xfrm>
        <a:graphic>
          <a:graphicData uri="http://schemas.openxmlformats.org/drawingml/2006/table">
            <a:tbl>
              <a:tblPr/>
              <a:tblGrid>
                <a:gridCol w="2091373"/>
                <a:gridCol w="549910"/>
                <a:gridCol w="770573"/>
              </a:tblGrid>
              <a:tr h="289369">
                <a:tc>
                  <a:txBody>
                    <a:bodyPr/>
                    <a:lstStyle/>
                    <a:p>
                      <a:pPr algn="l">
                        <a:spcAft>
                          <a:spcPts val="0"/>
                        </a:spcAft>
                      </a:pPr>
                      <a:r>
                        <a:rPr lang="ca-ES" sz="900" b="1" dirty="0" smtClean="0">
                          <a:latin typeface="Verdana" pitchFamily="34" charset="0"/>
                          <a:ea typeface="Verdana" pitchFamily="34" charset="0"/>
                          <a:cs typeface="Verdana" pitchFamily="34" charset="0"/>
                        </a:rPr>
                        <a:t>Àmbit</a:t>
                      </a:r>
                      <a:r>
                        <a:rPr lang="ca-ES" sz="900" b="1" baseline="0" dirty="0" smtClean="0">
                          <a:latin typeface="Verdana" pitchFamily="34" charset="0"/>
                          <a:ea typeface="Verdana" pitchFamily="34" charset="0"/>
                          <a:cs typeface="Verdana" pitchFamily="34" charset="0"/>
                        </a:rPr>
                        <a:t> territorial</a:t>
                      </a:r>
                      <a:endParaRPr lang="es-ES" sz="9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Casos</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Població</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Barcelona i àmbit metropolità</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4.294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5.026.709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r>
                        <a:rPr lang="ca-ES" sz="900" b="1" kern="1200" noProof="0" dirty="0" smtClean="0">
                          <a:solidFill>
                            <a:schemeClr val="tx1"/>
                          </a:solidFill>
                          <a:latin typeface="Verdana" pitchFamily="34" charset="0"/>
                          <a:ea typeface="Verdana" pitchFamily="34" charset="0"/>
                          <a:cs typeface="Verdana" pitchFamily="34" charset="0"/>
                        </a:rPr>
                        <a:t>Girona</a:t>
                      </a: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608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741.724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Alt Pirineu i Aran</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73.557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Catalunya Central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133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510.678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Tarragona</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102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615.668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Terres de l’Ebre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75</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185.294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Lleida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365.273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mtClean="0"/>
              <a:pPr/>
              <a:t>2</a:t>
            </a:fld>
            <a:endParaRPr lang="es-ES" smtClean="0"/>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4"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Índex </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5"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6"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07404" y="1124744"/>
          <a:ext cx="8801100" cy="5438775"/>
        </p:xfrm>
        <a:graphic>
          <a:graphicData uri="http://schemas.openxmlformats.org/presentationml/2006/ole">
            <mc:AlternateContent xmlns:mc="http://schemas.openxmlformats.org/markup-compatibility/2006">
              <mc:Choice xmlns:v="urn:schemas-microsoft-com:vml" Requires="v">
                <p:oleObj spid="_x0000_s19459" name="Documento" r:id="rId8" imgW="8891986" imgH="5500869" progId="Word.Document.12">
                  <p:embed/>
                </p:oleObj>
              </mc:Choice>
              <mc:Fallback>
                <p:oleObj name="Documento" r:id="rId8" imgW="8891986" imgH="5500869" progId="Word.Document.12">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404" y="1124744"/>
                        <a:ext cx="88011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3.1. Sense sostre</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313063"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B. Descripció del col·lectiu</a:t>
            </a:r>
            <a:endParaRPr lang="ca-ES" sz="1600" i="0" dirty="0">
              <a:solidFill>
                <a:srgbClr val="6A1727"/>
              </a:solidFill>
            </a:endParaRPr>
          </a:p>
        </p:txBody>
      </p:sp>
      <p:graphicFrame>
        <p:nvGraphicFramePr>
          <p:cNvPr id="10" name="9 Tabla"/>
          <p:cNvGraphicFramePr>
            <a:graphicFrameLocks noGrp="1"/>
          </p:cNvGraphicFramePr>
          <p:nvPr/>
        </p:nvGraphicFramePr>
        <p:xfrm>
          <a:off x="1475656" y="1772816"/>
          <a:ext cx="6192688" cy="2088232"/>
        </p:xfrm>
        <a:graphic>
          <a:graphicData uri="http://schemas.openxmlformats.org/drawingml/2006/table">
            <a:tbl>
              <a:tblPr/>
              <a:tblGrid>
                <a:gridCol w="2435713"/>
                <a:gridCol w="3756975"/>
              </a:tblGrid>
              <a:tr h="324036">
                <a:tc gridSpan="2">
                  <a:txBody>
                    <a:bodyPr/>
                    <a:lstStyle/>
                    <a:p>
                      <a:pPr algn="ctr">
                        <a:spcAft>
                          <a:spcPts val="0"/>
                        </a:spcAft>
                      </a:pPr>
                      <a:r>
                        <a:rPr lang="ca-ES" sz="1200" b="1" dirty="0" smtClean="0">
                          <a:latin typeface="Verdana" pitchFamily="34" charset="0"/>
                          <a:ea typeface="Verdana" pitchFamily="34" charset="0"/>
                          <a:cs typeface="Verdana" pitchFamily="34" charset="0"/>
                        </a:rPr>
                        <a:t>Perfil</a:t>
                      </a:r>
                      <a:r>
                        <a:rPr lang="ca-ES" sz="1200" b="1" baseline="0" dirty="0" smtClean="0">
                          <a:latin typeface="Verdana" pitchFamily="34" charset="0"/>
                          <a:ea typeface="Verdana" pitchFamily="34" charset="0"/>
                          <a:cs typeface="Verdana" pitchFamily="34" charset="0"/>
                        </a:rPr>
                        <a:t> dels casos sense sostre</a:t>
                      </a:r>
                      <a:endParaRPr lang="es-ES" sz="1200" b="1" dirty="0">
                        <a:latin typeface="Verdana" pitchFamily="34" charset="0"/>
                        <a:ea typeface="Verdana" pitchFamily="34" charset="0"/>
                        <a:cs typeface="Verdana" pitchFamily="34" charset="0"/>
                      </a:endParaRPr>
                    </a:p>
                  </a:txBody>
                  <a:tcPr marL="68580" marR="68580" marT="9525" marB="0" anchor="ctr">
                    <a:lnL>
                      <a:noFill/>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Sexe</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Majoritàriament homes (82,3%)</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Edat</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35 a 64 anys (72,3%)</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Catalunya (53,0%)</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Tipus de llar</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Homes sols (78,9%)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Tram</a:t>
                      </a:r>
                      <a:r>
                        <a:rPr lang="ca-ES" sz="1000" b="1" baseline="0" dirty="0" smtClean="0">
                          <a:latin typeface="Verdana" pitchFamily="34" charset="0"/>
                          <a:ea typeface="Verdana" pitchFamily="34" charset="0"/>
                          <a:cs typeface="Verdana" pitchFamily="34" charset="0"/>
                        </a:rPr>
                        <a:t> d’ingressos/any</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Sense ingressos (58,9%)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 ingressos</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A</a:t>
                      </a:r>
                      <a:r>
                        <a:rPr lang="ca-ES" sz="1000" b="0" baseline="0" noProof="0" dirty="0" smtClean="0">
                          <a:solidFill>
                            <a:schemeClr val="tx1"/>
                          </a:solidFill>
                          <a:latin typeface="Verdana" pitchFamily="34" charset="0"/>
                          <a:ea typeface="Verdana" pitchFamily="34" charset="0"/>
                          <a:cs typeface="Verdana" pitchFamily="34" charset="0"/>
                        </a:rPr>
                        <a:t> l’atur o cobrant pensions (55,8%)</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Resolució*</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Sense</a:t>
                      </a:r>
                      <a:r>
                        <a:rPr lang="ca-ES" sz="1000" b="0" baseline="0" noProof="0" dirty="0" smtClean="0">
                          <a:solidFill>
                            <a:schemeClr val="tx1"/>
                          </a:solidFill>
                          <a:latin typeface="Verdana" pitchFamily="34" charset="0"/>
                          <a:ea typeface="Verdana" pitchFamily="34" charset="0"/>
                          <a:cs typeface="Verdana" pitchFamily="34" charset="0"/>
                        </a:rPr>
                        <a:t> possibilitat de resolució al centre/entitat (42,9%)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3" name="12 Llamada ovalada"/>
          <p:cNvSpPr/>
          <p:nvPr/>
        </p:nvSpPr>
        <p:spPr bwMode="auto">
          <a:xfrm>
            <a:off x="5076056" y="4087901"/>
            <a:ext cx="3744416" cy="2077403"/>
          </a:xfrm>
          <a:prstGeom prst="wedgeEllipseCallout">
            <a:avLst>
              <a:gd name="adj1" fmla="val -48859"/>
              <a:gd name="adj2" fmla="val 59900"/>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Implementar projectes de treball intensiu per a col·lectius específics de persones que han decidit viure al carrer (sense sostre) en la línia de promoure allotjament primer i treball social després”</a:t>
            </a:r>
            <a:r>
              <a:rPr lang="ca-ES" sz="1000" dirty="0" smtClean="0"/>
              <a:t> </a:t>
            </a:r>
            <a:r>
              <a:rPr lang="ca-ES" sz="1000" b="0" i="0" dirty="0" smtClean="0"/>
              <a:t>(municipi de més de 20.000 habitants de la comarca del Baix Llobregat)</a:t>
            </a:r>
            <a:endParaRPr kumimoji="0" lang="ca-ES" sz="1000" b="0" i="0" u="none" strike="noStrike" cap="none" normalizeH="0" baseline="0" dirty="0" smtClean="0">
              <a:ln>
                <a:noFill/>
              </a:ln>
              <a:latin typeface="Verdana" pitchFamily="34" charset="0"/>
            </a:endParaRPr>
          </a:p>
        </p:txBody>
      </p:sp>
      <p:sp>
        <p:nvSpPr>
          <p:cNvPr id="16" name="15 Llamada ovalada"/>
          <p:cNvSpPr/>
          <p:nvPr/>
        </p:nvSpPr>
        <p:spPr bwMode="auto">
          <a:xfrm>
            <a:off x="179512" y="4077072"/>
            <a:ext cx="4680520" cy="2383727"/>
          </a:xfrm>
          <a:prstGeom prst="wedgeEllipseCallout">
            <a:avLst>
              <a:gd name="adj1" fmla="val 49154"/>
              <a:gd name="adj2" fmla="val 33870"/>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En municipis petits la dificultat principal és que no disposem d’habitatges socials ni de recursos específics quan ens trobem amb aquests casos més extrems de sense sostre o desnonament i molts d’ells s’han de derivar a municipis de més habitants on disposin de centre o entitats que les puguin atendre tot i que els orientem i derivem des de serveis socials ”</a:t>
            </a:r>
            <a:r>
              <a:rPr lang="ca-ES" sz="1000" dirty="0" smtClean="0"/>
              <a:t> </a:t>
            </a:r>
            <a:r>
              <a:rPr lang="ca-ES" sz="1000" b="0" i="0" dirty="0" smtClean="0"/>
              <a:t>(municipi de 2.001 a 5.000 habitants de la comarca d’Osona)</a:t>
            </a:r>
            <a:endParaRPr kumimoji="0" lang="ca-ES" sz="1000" b="0" i="0" u="none" strike="noStrike" cap="none" normalizeH="0" baseline="0" dirty="0" smtClean="0">
              <a:ln>
                <a:noFill/>
              </a:ln>
              <a:latin typeface="Verdana" pitchFamily="34" charset="0"/>
            </a:endParaRPr>
          </a:p>
        </p:txBody>
      </p:sp>
      <p:sp>
        <p:nvSpPr>
          <p:cNvPr id="17" name="16 CuadroTexto"/>
          <p:cNvSpPr txBox="1"/>
          <p:nvPr/>
        </p:nvSpPr>
        <p:spPr>
          <a:xfrm>
            <a:off x="72454" y="6570473"/>
            <a:ext cx="8748464" cy="230832"/>
          </a:xfrm>
          <a:prstGeom prst="rect">
            <a:avLst/>
          </a:prstGeom>
          <a:noFill/>
        </p:spPr>
        <p:txBody>
          <a:bodyPr wrap="square" rtlCol="0">
            <a:spAutoFit/>
          </a:bodyPr>
          <a:lstStyle/>
          <a:p>
            <a:pPr algn="just"/>
            <a:r>
              <a:rPr lang="ca-ES" b="0" i="0" dirty="0" smtClean="0">
                <a:solidFill>
                  <a:srgbClr val="000000"/>
                </a:solidFill>
              </a:rPr>
              <a:t>*Les categories de resposta possibles eren: &lt;1 mes, 1 a 3 mesos, &gt;3 mesos, sense possibilitat resolució centre/entitat. </a:t>
            </a:r>
            <a:endParaRPr lang="ca-ES" b="0" i="0" dirty="0">
              <a:solidFill>
                <a:srgbClr val="000000"/>
              </a:solidFill>
            </a:endParaRPr>
          </a:p>
        </p:txBody>
      </p:sp>
      <p:cxnSp>
        <p:nvCxnSpPr>
          <p:cNvPr id="18" name="17 Conector recto"/>
          <p:cNvCxnSpPr/>
          <p:nvPr/>
        </p:nvCxnSpPr>
        <p:spPr bwMode="auto">
          <a:xfrm>
            <a:off x="72454" y="6596607"/>
            <a:ext cx="1187624" cy="0"/>
          </a:xfrm>
          <a:prstGeom prst="line">
            <a:avLst/>
          </a:prstGeom>
          <a:solidFill>
            <a:srgbClr val="EAEAEA">
              <a:alpha val="99001"/>
            </a:srgbClr>
          </a:solidFill>
          <a:ln w="12700" cap="flat" cmpd="sng" algn="ctr">
            <a:solidFill>
              <a:schemeClr val="tx1"/>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rgbClr val="009900"/>
            </a:extrusionClr>
          </a:sp3d>
        </p:spPr>
      </p:cxnSp>
      <p:sp>
        <p:nvSpPr>
          <p:cNvPr id="19" name="6 Marcador de número de diapositiva"/>
          <p:cNvSpPr>
            <a:spLocks noGrp="1"/>
          </p:cNvSpPr>
          <p:nvPr>
            <p:ph type="sldNum" sz="quarter" idx="12"/>
          </p:nvPr>
        </p:nvSpPr>
        <p:spPr>
          <a:xfrm>
            <a:off x="7956550" y="6597650"/>
            <a:ext cx="1079500" cy="144463"/>
          </a:xfrm>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20</a:t>
            </a:fld>
            <a:endParaRPr lang="es-ES" sz="900" dirty="0" smtClean="0">
              <a:solidFill>
                <a:srgbClr val="0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21</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3.2. Sense habitatge</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02503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A. Distribució territorial</a:t>
            </a:r>
            <a:endParaRPr lang="ca-ES" sz="1600" i="0" dirty="0">
              <a:solidFill>
                <a:srgbClr val="6A1727"/>
              </a:solidFill>
            </a:endParaRPr>
          </a:p>
        </p:txBody>
      </p:sp>
      <p:pic>
        <p:nvPicPr>
          <p:cNvPr id="67585" name="Picture 1"/>
          <p:cNvPicPr>
            <a:picLocks noChangeAspect="1" noChangeArrowheads="1"/>
          </p:cNvPicPr>
          <p:nvPr/>
        </p:nvPicPr>
        <p:blipFill>
          <a:blip r:embed="rId6" cstate="print"/>
          <a:srcRect/>
          <a:stretch>
            <a:fillRect/>
          </a:stretch>
        </p:blipFill>
        <p:spPr bwMode="auto">
          <a:xfrm>
            <a:off x="179512" y="1556792"/>
            <a:ext cx="5112568" cy="5113893"/>
          </a:xfrm>
          <a:prstGeom prst="rect">
            <a:avLst/>
          </a:prstGeom>
          <a:noFill/>
          <a:ln w="9525">
            <a:noFill/>
            <a:miter lim="800000"/>
            <a:headEnd/>
            <a:tailEnd/>
          </a:ln>
          <a:effectLst/>
        </p:spPr>
      </p:pic>
      <p:sp>
        <p:nvSpPr>
          <p:cNvPr id="15" name="14 CuadroTexto"/>
          <p:cNvSpPr txBox="1"/>
          <p:nvPr/>
        </p:nvSpPr>
        <p:spPr>
          <a:xfrm>
            <a:off x="3706860" y="5301208"/>
            <a:ext cx="1440160" cy="1179810"/>
          </a:xfrm>
          <a:prstGeom prst="rect">
            <a:avLst/>
          </a:prstGeom>
          <a:solidFill>
            <a:schemeClr val="tx1">
              <a:lumMod val="65000"/>
              <a:lumOff val="35000"/>
            </a:schemeClr>
          </a:solidFill>
        </p:spPr>
        <p:txBody>
          <a:bodyPr wrap="square" rtlCol="0">
            <a:spAutoFit/>
          </a:bodyPr>
          <a:lstStyle/>
          <a:p>
            <a:pPr algn="l">
              <a:spcAft>
                <a:spcPts val="400"/>
              </a:spcAft>
            </a:pPr>
            <a:r>
              <a:rPr lang="ca-ES" i="0" dirty="0" smtClean="0">
                <a:solidFill>
                  <a:schemeClr val="bg1"/>
                </a:solidFill>
              </a:rPr>
              <a:t>0 casos</a:t>
            </a:r>
          </a:p>
          <a:p>
            <a:pPr algn="l">
              <a:spcAft>
                <a:spcPts val="400"/>
              </a:spcAft>
            </a:pPr>
            <a:r>
              <a:rPr lang="ca-ES" i="0" dirty="0" smtClean="0">
                <a:solidFill>
                  <a:schemeClr val="bg1"/>
                </a:solidFill>
              </a:rPr>
              <a:t>1 cas</a:t>
            </a:r>
          </a:p>
          <a:p>
            <a:pPr algn="l">
              <a:spcAft>
                <a:spcPts val="400"/>
              </a:spcAft>
            </a:pPr>
            <a:r>
              <a:rPr lang="ca-ES" i="0" dirty="0" smtClean="0">
                <a:solidFill>
                  <a:schemeClr val="bg1"/>
                </a:solidFill>
              </a:rPr>
              <a:t>2-5 casos</a:t>
            </a:r>
          </a:p>
          <a:p>
            <a:pPr algn="l">
              <a:spcAft>
                <a:spcPts val="400"/>
              </a:spcAft>
            </a:pPr>
            <a:r>
              <a:rPr lang="ca-ES" i="0" dirty="0" smtClean="0">
                <a:solidFill>
                  <a:schemeClr val="bg1"/>
                </a:solidFill>
              </a:rPr>
              <a:t>6-29 casos</a:t>
            </a:r>
          </a:p>
          <a:p>
            <a:pPr algn="l">
              <a:spcAft>
                <a:spcPts val="400"/>
              </a:spcAft>
            </a:pPr>
            <a:r>
              <a:rPr lang="ca-ES" i="0" dirty="0" smtClean="0">
                <a:solidFill>
                  <a:schemeClr val="bg1"/>
                </a:solidFill>
              </a:rPr>
              <a:t>30-100 casos</a:t>
            </a:r>
          </a:p>
          <a:p>
            <a:pPr algn="l">
              <a:spcAft>
                <a:spcPts val="400"/>
              </a:spcAft>
            </a:pPr>
            <a:r>
              <a:rPr lang="ca-ES" i="0" dirty="0" smtClean="0">
                <a:solidFill>
                  <a:schemeClr val="bg1"/>
                </a:solidFill>
              </a:rPr>
              <a:t>Més de 100 casos</a:t>
            </a:r>
            <a:endParaRPr lang="es-ES" i="0" dirty="0">
              <a:solidFill>
                <a:schemeClr val="bg1"/>
              </a:solidFill>
            </a:endParaRPr>
          </a:p>
        </p:txBody>
      </p:sp>
      <p:pic>
        <p:nvPicPr>
          <p:cNvPr id="16" name="Picture 4"/>
          <p:cNvPicPr>
            <a:picLocks noChangeAspect="1" noChangeArrowheads="1"/>
          </p:cNvPicPr>
          <p:nvPr/>
        </p:nvPicPr>
        <p:blipFill>
          <a:blip r:embed="rId7" cstate="print"/>
          <a:srcRect/>
          <a:stretch>
            <a:fillRect/>
          </a:stretch>
        </p:blipFill>
        <p:spPr bwMode="auto">
          <a:xfrm flipH="1">
            <a:off x="3603910" y="5310734"/>
            <a:ext cx="165433" cy="1152128"/>
          </a:xfrm>
          <a:prstGeom prst="rect">
            <a:avLst/>
          </a:prstGeom>
          <a:noFill/>
          <a:ln w="9525">
            <a:noFill/>
            <a:miter lim="800000"/>
            <a:headEnd/>
            <a:tailEnd/>
          </a:ln>
        </p:spPr>
      </p:pic>
      <p:sp>
        <p:nvSpPr>
          <p:cNvPr id="17" name="Text Box 21"/>
          <p:cNvSpPr txBox="1">
            <a:spLocks noChangeArrowheads="1"/>
          </p:cNvSpPr>
          <p:nvPr/>
        </p:nvSpPr>
        <p:spPr bwMode="auto">
          <a:xfrm>
            <a:off x="5508104" y="1484784"/>
            <a:ext cx="3241055" cy="2569934"/>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r>
              <a:rPr lang="ca-ES" sz="1400" b="0" i="0" dirty="0" smtClean="0"/>
              <a:t>S’estima l’existència de </a:t>
            </a:r>
            <a:r>
              <a:rPr lang="ca-ES" sz="1400" i="0" dirty="0" smtClean="0"/>
              <a:t>8.634 casos atesos de persones sense habitatge a Catalunya. </a:t>
            </a:r>
          </a:p>
          <a:p>
            <a:pPr marL="180975" indent="-180975" algn="just">
              <a:spcBef>
                <a:spcPct val="50000"/>
              </a:spcBef>
              <a:buFont typeface="Wingdings" pitchFamily="2" charset="2"/>
              <a:buChar char="q"/>
            </a:pPr>
            <a:r>
              <a:rPr lang="ca-ES" sz="1400" b="0" i="0" dirty="0" smtClean="0">
                <a:solidFill>
                  <a:srgbClr val="000000"/>
                </a:solidFill>
                <a:cs typeface="Times New Roman" pitchFamily="18" charset="0"/>
              </a:rPr>
              <a:t>774 municipis no tenen cap cas de persones sense habitatge (81,7%) i 116 municipis en tenen entre 1 i 5 casos (12,2%). En canvi, hi ha 13 municipis que presenten més de 100 casos.  </a:t>
            </a:r>
            <a:endParaRPr lang="ca-ES" sz="1400" b="0" i="0" dirty="0">
              <a:solidFill>
                <a:srgbClr val="000000"/>
              </a:solidFill>
              <a:cs typeface="Times New Roman" pitchFamily="18" charset="0"/>
            </a:endParaRPr>
          </a:p>
        </p:txBody>
      </p:sp>
      <p:graphicFrame>
        <p:nvGraphicFramePr>
          <p:cNvPr id="18" name="17 Tabla"/>
          <p:cNvGraphicFramePr>
            <a:graphicFrameLocks noGrp="1"/>
          </p:cNvGraphicFramePr>
          <p:nvPr/>
        </p:nvGraphicFramePr>
        <p:xfrm>
          <a:off x="5508104" y="4293096"/>
          <a:ext cx="3411856" cy="2088232"/>
        </p:xfrm>
        <a:graphic>
          <a:graphicData uri="http://schemas.openxmlformats.org/drawingml/2006/table">
            <a:tbl>
              <a:tblPr/>
              <a:tblGrid>
                <a:gridCol w="2091373"/>
                <a:gridCol w="549910"/>
                <a:gridCol w="770573"/>
              </a:tblGrid>
              <a:tr h="324036">
                <a:tc>
                  <a:txBody>
                    <a:bodyPr/>
                    <a:lstStyle/>
                    <a:p>
                      <a:pPr algn="l">
                        <a:spcAft>
                          <a:spcPts val="0"/>
                        </a:spcAft>
                      </a:pPr>
                      <a:r>
                        <a:rPr lang="ca-ES" sz="900" b="1" dirty="0" smtClean="0">
                          <a:latin typeface="Verdana" pitchFamily="34" charset="0"/>
                          <a:ea typeface="Verdana" pitchFamily="34" charset="0"/>
                          <a:cs typeface="Verdana" pitchFamily="34" charset="0"/>
                        </a:rPr>
                        <a:t>Àmbit</a:t>
                      </a:r>
                      <a:r>
                        <a:rPr lang="ca-ES" sz="900" b="1" baseline="0" dirty="0" smtClean="0">
                          <a:latin typeface="Verdana" pitchFamily="34" charset="0"/>
                          <a:ea typeface="Verdana" pitchFamily="34" charset="0"/>
                          <a:cs typeface="Verdana" pitchFamily="34" charset="0"/>
                        </a:rPr>
                        <a:t> territorial</a:t>
                      </a:r>
                      <a:endParaRPr lang="es-ES" sz="9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Casos</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Població</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Barcelona i àmbit metropolità</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4.672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5.026.709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r>
                        <a:rPr lang="ca-ES" sz="900" b="1" kern="1200" noProof="0" dirty="0" smtClean="0">
                          <a:solidFill>
                            <a:schemeClr val="tx1"/>
                          </a:solidFill>
                          <a:latin typeface="Verdana" pitchFamily="34" charset="0"/>
                          <a:ea typeface="Verdana" pitchFamily="34" charset="0"/>
                          <a:cs typeface="Verdana" pitchFamily="34" charset="0"/>
                        </a:rPr>
                        <a:t>Girona</a:t>
                      </a: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2.296</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741.724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Terres de l’Ebre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185.294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Tarragona</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572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615.668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Catalunya Central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246</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510.678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Lleida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365.273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Alt Pirineu i Aran</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73.557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22</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3.2. Sense habitatge</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313063"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B. Descripció del col·lectiu</a:t>
            </a:r>
            <a:endParaRPr lang="ca-ES" sz="1600" i="0" dirty="0">
              <a:solidFill>
                <a:srgbClr val="6A1727"/>
              </a:solidFill>
            </a:endParaRPr>
          </a:p>
        </p:txBody>
      </p:sp>
      <p:graphicFrame>
        <p:nvGraphicFramePr>
          <p:cNvPr id="10" name="9 Tabla"/>
          <p:cNvGraphicFramePr>
            <a:graphicFrameLocks noGrp="1"/>
          </p:cNvGraphicFramePr>
          <p:nvPr/>
        </p:nvGraphicFramePr>
        <p:xfrm>
          <a:off x="2339945" y="2060848"/>
          <a:ext cx="4449445" cy="2088232"/>
        </p:xfrm>
        <a:graphic>
          <a:graphicData uri="http://schemas.openxmlformats.org/drawingml/2006/table">
            <a:tbl>
              <a:tblPr/>
              <a:tblGrid>
                <a:gridCol w="1750060"/>
                <a:gridCol w="2699385"/>
              </a:tblGrid>
              <a:tr h="324036">
                <a:tc gridSpan="2">
                  <a:txBody>
                    <a:bodyPr/>
                    <a:lstStyle/>
                    <a:p>
                      <a:pPr algn="ctr">
                        <a:spcAft>
                          <a:spcPts val="0"/>
                        </a:spcAft>
                      </a:pPr>
                      <a:r>
                        <a:rPr lang="ca-ES" sz="1200" b="1" dirty="0" smtClean="0">
                          <a:latin typeface="Verdana" pitchFamily="34" charset="0"/>
                          <a:ea typeface="Verdana" pitchFamily="34" charset="0"/>
                          <a:cs typeface="Verdana" pitchFamily="34" charset="0"/>
                        </a:rPr>
                        <a:t>Perfil</a:t>
                      </a:r>
                      <a:r>
                        <a:rPr lang="ca-ES" sz="1200" b="1" baseline="0" dirty="0" smtClean="0">
                          <a:latin typeface="Verdana" pitchFamily="34" charset="0"/>
                          <a:ea typeface="Verdana" pitchFamily="34" charset="0"/>
                          <a:cs typeface="Verdana" pitchFamily="34" charset="0"/>
                        </a:rPr>
                        <a:t> dels casos sense habitatge</a:t>
                      </a:r>
                      <a:endParaRPr lang="es-ES" sz="1200" b="1" dirty="0">
                        <a:latin typeface="Verdana" pitchFamily="34" charset="0"/>
                        <a:ea typeface="Verdana" pitchFamily="34" charset="0"/>
                        <a:cs typeface="Verdana" pitchFamily="34" charset="0"/>
                      </a:endParaRPr>
                    </a:p>
                  </a:txBody>
                  <a:tcPr marL="68580" marR="68580" marT="9525" marB="0" anchor="ctr">
                    <a:lnL>
                      <a:noFill/>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Sexe</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Majoritàriament homes (64,9%)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Edat</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35 a 64 anys (59,5%)</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Catalunya (50,4%)</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Tipus de llar</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Homes sols (54,8%)</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Tram</a:t>
                      </a:r>
                      <a:r>
                        <a:rPr lang="ca-ES" sz="1000" b="1" baseline="0" dirty="0" smtClean="0">
                          <a:latin typeface="Verdana" pitchFamily="34" charset="0"/>
                          <a:ea typeface="Verdana" pitchFamily="34" charset="0"/>
                          <a:cs typeface="Verdana" pitchFamily="34" charset="0"/>
                        </a:rPr>
                        <a:t> d’ingressos/any</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Sense ingressos (51,6%)</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 ingressos</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A</a:t>
                      </a:r>
                      <a:r>
                        <a:rPr lang="ca-ES" sz="1000" b="0" baseline="0" noProof="0" dirty="0" smtClean="0">
                          <a:solidFill>
                            <a:schemeClr val="tx1"/>
                          </a:solidFill>
                          <a:latin typeface="Verdana" pitchFamily="34" charset="0"/>
                          <a:ea typeface="Verdana" pitchFamily="34" charset="0"/>
                          <a:cs typeface="Verdana" pitchFamily="34" charset="0"/>
                        </a:rPr>
                        <a:t> l’atur o cobrant pensions (45,8%)</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Resolució</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En més de 3 mesos </a:t>
                      </a:r>
                      <a:r>
                        <a:rPr lang="ca-ES" sz="1000" b="0" baseline="0" noProof="0" dirty="0" smtClean="0">
                          <a:solidFill>
                            <a:schemeClr val="tx1"/>
                          </a:solidFill>
                          <a:latin typeface="Verdana" pitchFamily="34" charset="0"/>
                          <a:ea typeface="Verdana" pitchFamily="34" charset="0"/>
                          <a:cs typeface="Verdana" pitchFamily="34" charset="0"/>
                        </a:rPr>
                        <a:t>(37,5%)</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3" name="12 Llamada ovalada"/>
          <p:cNvSpPr/>
          <p:nvPr/>
        </p:nvSpPr>
        <p:spPr bwMode="auto">
          <a:xfrm>
            <a:off x="5076056" y="4580756"/>
            <a:ext cx="2952328" cy="1428214"/>
          </a:xfrm>
          <a:prstGeom prst="wedgeEllipseCallout">
            <a:avLst>
              <a:gd name="adj1" fmla="val -63743"/>
              <a:gd name="adj2" fmla="val 47431"/>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Problema de manca d’habitatge junt amb indicis de malaltia mental”</a:t>
            </a:r>
            <a:r>
              <a:rPr lang="ca-ES" sz="1000" dirty="0" smtClean="0"/>
              <a:t> </a:t>
            </a:r>
            <a:r>
              <a:rPr lang="ca-ES" sz="1000" b="0" i="0" dirty="0" smtClean="0"/>
              <a:t>(municipi de fins a 1.000 habitants de la comarca del Baix Camp)</a:t>
            </a:r>
            <a:endParaRPr kumimoji="0" lang="ca-ES" sz="1000" b="0" i="0" u="none" strike="noStrike" cap="none" normalizeH="0" baseline="0" dirty="0" smtClean="0">
              <a:ln>
                <a:noFill/>
              </a:ln>
              <a:latin typeface="Verdana" pitchFamily="34" charset="0"/>
            </a:endParaRPr>
          </a:p>
        </p:txBody>
      </p:sp>
      <p:sp>
        <p:nvSpPr>
          <p:cNvPr id="16" name="15 Llamada ovalada"/>
          <p:cNvSpPr/>
          <p:nvPr/>
        </p:nvSpPr>
        <p:spPr bwMode="auto">
          <a:xfrm>
            <a:off x="827584" y="4674404"/>
            <a:ext cx="2952328" cy="1211818"/>
          </a:xfrm>
          <a:prstGeom prst="wedgeEllipseCallout">
            <a:avLst>
              <a:gd name="adj1" fmla="val 73051"/>
              <a:gd name="adj2" fmla="val 105549"/>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Nou perfil de persones que perden l’habitatge: homes sols”</a:t>
            </a:r>
            <a:r>
              <a:rPr lang="ca-ES" sz="1000" dirty="0" smtClean="0"/>
              <a:t> </a:t>
            </a:r>
            <a:r>
              <a:rPr lang="ca-ES" sz="1000" b="0" i="0" dirty="0" smtClean="0"/>
              <a:t>(municipi de més de 20.000 habitants de la comarca de Barcelona)</a:t>
            </a:r>
            <a:endParaRPr kumimoji="0" lang="ca-ES" sz="1000" b="0" i="0" u="none" strike="noStrike" cap="none" normalizeH="0" baseline="0" dirty="0" smtClean="0">
              <a:ln>
                <a:noFill/>
              </a:ln>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23</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3.3. Habitatge insegur</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02503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A. Distribució territorial</a:t>
            </a:r>
            <a:endParaRPr lang="ca-ES" sz="1600" i="0" dirty="0">
              <a:solidFill>
                <a:srgbClr val="6A1727"/>
              </a:solidFill>
            </a:endParaRPr>
          </a:p>
        </p:txBody>
      </p:sp>
      <p:pic>
        <p:nvPicPr>
          <p:cNvPr id="62465" name="Picture 1"/>
          <p:cNvPicPr>
            <a:picLocks noChangeAspect="1" noChangeArrowheads="1"/>
          </p:cNvPicPr>
          <p:nvPr/>
        </p:nvPicPr>
        <p:blipFill>
          <a:blip r:embed="rId6" cstate="print"/>
          <a:srcRect/>
          <a:stretch>
            <a:fillRect/>
          </a:stretch>
        </p:blipFill>
        <p:spPr bwMode="auto">
          <a:xfrm>
            <a:off x="35496" y="1556792"/>
            <a:ext cx="5272432" cy="5125120"/>
          </a:xfrm>
          <a:prstGeom prst="rect">
            <a:avLst/>
          </a:prstGeom>
          <a:noFill/>
          <a:ln w="9525">
            <a:noFill/>
            <a:miter lim="800000"/>
            <a:headEnd/>
            <a:tailEnd/>
          </a:ln>
          <a:effectLst/>
        </p:spPr>
      </p:pic>
      <p:sp>
        <p:nvSpPr>
          <p:cNvPr id="15" name="14 CuadroTexto"/>
          <p:cNvSpPr txBox="1"/>
          <p:nvPr/>
        </p:nvSpPr>
        <p:spPr>
          <a:xfrm>
            <a:off x="3706860" y="5301208"/>
            <a:ext cx="1440160" cy="1179810"/>
          </a:xfrm>
          <a:prstGeom prst="rect">
            <a:avLst/>
          </a:prstGeom>
          <a:solidFill>
            <a:schemeClr val="tx1">
              <a:lumMod val="65000"/>
              <a:lumOff val="35000"/>
            </a:schemeClr>
          </a:solidFill>
        </p:spPr>
        <p:txBody>
          <a:bodyPr wrap="square" rtlCol="0">
            <a:spAutoFit/>
          </a:bodyPr>
          <a:lstStyle/>
          <a:p>
            <a:pPr algn="l">
              <a:spcAft>
                <a:spcPts val="400"/>
              </a:spcAft>
            </a:pPr>
            <a:r>
              <a:rPr lang="ca-ES" i="0" dirty="0" smtClean="0">
                <a:solidFill>
                  <a:schemeClr val="bg1"/>
                </a:solidFill>
              </a:rPr>
              <a:t>0 casos</a:t>
            </a:r>
          </a:p>
          <a:p>
            <a:pPr algn="l">
              <a:spcAft>
                <a:spcPts val="400"/>
              </a:spcAft>
            </a:pPr>
            <a:r>
              <a:rPr lang="ca-ES" i="0" dirty="0" smtClean="0">
                <a:solidFill>
                  <a:schemeClr val="bg1"/>
                </a:solidFill>
              </a:rPr>
              <a:t>1-5 casos</a:t>
            </a:r>
          </a:p>
          <a:p>
            <a:pPr algn="l">
              <a:spcAft>
                <a:spcPts val="400"/>
              </a:spcAft>
            </a:pPr>
            <a:r>
              <a:rPr lang="ca-ES" i="0" dirty="0" smtClean="0">
                <a:solidFill>
                  <a:schemeClr val="bg1"/>
                </a:solidFill>
              </a:rPr>
              <a:t>6-15 casos</a:t>
            </a:r>
          </a:p>
          <a:p>
            <a:pPr algn="l">
              <a:spcAft>
                <a:spcPts val="400"/>
              </a:spcAft>
            </a:pPr>
            <a:r>
              <a:rPr lang="ca-ES" i="0" dirty="0" smtClean="0">
                <a:solidFill>
                  <a:schemeClr val="bg1"/>
                </a:solidFill>
              </a:rPr>
              <a:t>16-50 casos</a:t>
            </a:r>
          </a:p>
          <a:p>
            <a:pPr algn="l">
              <a:spcAft>
                <a:spcPts val="400"/>
              </a:spcAft>
            </a:pPr>
            <a:r>
              <a:rPr lang="ca-ES" i="0" dirty="0" smtClean="0">
                <a:solidFill>
                  <a:schemeClr val="bg1"/>
                </a:solidFill>
              </a:rPr>
              <a:t>51-300 casos</a:t>
            </a:r>
          </a:p>
          <a:p>
            <a:pPr algn="l">
              <a:spcAft>
                <a:spcPts val="400"/>
              </a:spcAft>
            </a:pPr>
            <a:r>
              <a:rPr lang="ca-ES" i="0" dirty="0" smtClean="0">
                <a:solidFill>
                  <a:schemeClr val="bg1"/>
                </a:solidFill>
              </a:rPr>
              <a:t>Més de 300 casos</a:t>
            </a:r>
            <a:endParaRPr lang="es-ES" i="0" dirty="0">
              <a:solidFill>
                <a:schemeClr val="bg1"/>
              </a:solidFill>
            </a:endParaRPr>
          </a:p>
        </p:txBody>
      </p:sp>
      <p:pic>
        <p:nvPicPr>
          <p:cNvPr id="16" name="Picture 4"/>
          <p:cNvPicPr>
            <a:picLocks noChangeAspect="1" noChangeArrowheads="1"/>
          </p:cNvPicPr>
          <p:nvPr/>
        </p:nvPicPr>
        <p:blipFill>
          <a:blip r:embed="rId7" cstate="print"/>
          <a:srcRect/>
          <a:stretch>
            <a:fillRect/>
          </a:stretch>
        </p:blipFill>
        <p:spPr bwMode="auto">
          <a:xfrm flipH="1">
            <a:off x="3603910" y="5310734"/>
            <a:ext cx="165433" cy="1152128"/>
          </a:xfrm>
          <a:prstGeom prst="rect">
            <a:avLst/>
          </a:prstGeom>
          <a:noFill/>
          <a:ln w="9525">
            <a:noFill/>
            <a:miter lim="800000"/>
            <a:headEnd/>
            <a:tailEnd/>
          </a:ln>
        </p:spPr>
      </p:pic>
      <p:sp>
        <p:nvSpPr>
          <p:cNvPr id="17" name="Text Box 21"/>
          <p:cNvSpPr txBox="1">
            <a:spLocks noChangeArrowheads="1"/>
          </p:cNvSpPr>
          <p:nvPr/>
        </p:nvSpPr>
        <p:spPr bwMode="auto">
          <a:xfrm>
            <a:off x="5652119" y="1505977"/>
            <a:ext cx="3241055" cy="2139047"/>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r>
              <a:rPr lang="ca-ES" sz="1400" b="0" i="0" dirty="0" smtClean="0"/>
              <a:t>S’estima l’existència de </a:t>
            </a:r>
            <a:r>
              <a:rPr lang="ca-ES" sz="1400" i="0" dirty="0" smtClean="0"/>
              <a:t>26.705 casos atesos d’habitatge insegur a Catalunya. </a:t>
            </a:r>
          </a:p>
          <a:p>
            <a:pPr marL="180975" indent="-180975" algn="just">
              <a:spcBef>
                <a:spcPct val="50000"/>
              </a:spcBef>
              <a:buFont typeface="Wingdings" pitchFamily="2" charset="2"/>
              <a:buChar char="q"/>
            </a:pPr>
            <a:r>
              <a:rPr lang="ca-ES" sz="1400" b="0" i="0" dirty="0" smtClean="0">
                <a:solidFill>
                  <a:srgbClr val="000000"/>
                </a:solidFill>
                <a:cs typeface="Times New Roman" pitchFamily="18" charset="0"/>
              </a:rPr>
              <a:t>460 municipis no tenen cap cas d’habitatge insegur (48,6%) i 202 municipis en tenen entre 1 i 5 casos (21,3%). En canvi, hi ha 12 municipis que presenten més de 300 casos.  </a:t>
            </a:r>
            <a:endParaRPr lang="ca-ES" sz="1400" b="0" i="0" dirty="0">
              <a:solidFill>
                <a:srgbClr val="000000"/>
              </a:solidFill>
              <a:cs typeface="Times New Roman" pitchFamily="18" charset="0"/>
            </a:endParaRPr>
          </a:p>
        </p:txBody>
      </p:sp>
      <p:graphicFrame>
        <p:nvGraphicFramePr>
          <p:cNvPr id="19" name="18 Tabla"/>
          <p:cNvGraphicFramePr>
            <a:graphicFrameLocks noGrp="1"/>
          </p:cNvGraphicFramePr>
          <p:nvPr/>
        </p:nvGraphicFramePr>
        <p:xfrm>
          <a:off x="5436096" y="3933056"/>
          <a:ext cx="3564255" cy="2088232"/>
        </p:xfrm>
        <a:graphic>
          <a:graphicData uri="http://schemas.openxmlformats.org/drawingml/2006/table">
            <a:tbl>
              <a:tblPr/>
              <a:tblGrid>
                <a:gridCol w="2091373"/>
                <a:gridCol w="632460"/>
                <a:gridCol w="840422"/>
              </a:tblGrid>
              <a:tr h="324036">
                <a:tc>
                  <a:txBody>
                    <a:bodyPr/>
                    <a:lstStyle/>
                    <a:p>
                      <a:pPr algn="l">
                        <a:spcAft>
                          <a:spcPts val="0"/>
                        </a:spcAft>
                      </a:pPr>
                      <a:r>
                        <a:rPr lang="ca-ES" sz="900" b="1" dirty="0" smtClean="0">
                          <a:latin typeface="Verdana" pitchFamily="34" charset="0"/>
                          <a:ea typeface="Verdana" pitchFamily="34" charset="0"/>
                          <a:cs typeface="Verdana" pitchFamily="34" charset="0"/>
                        </a:rPr>
                        <a:t>Àmbit</a:t>
                      </a:r>
                      <a:r>
                        <a:rPr lang="ca-ES" sz="900" b="1" baseline="0" dirty="0" smtClean="0">
                          <a:latin typeface="Verdana" pitchFamily="34" charset="0"/>
                          <a:ea typeface="Verdana" pitchFamily="34" charset="0"/>
                          <a:cs typeface="Verdana" pitchFamily="34" charset="0"/>
                        </a:rPr>
                        <a:t> territorial</a:t>
                      </a:r>
                      <a:endParaRPr lang="es-ES" sz="9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Casos</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Població</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Barcelona i àmbit metropolità</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18.279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5.026.709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r>
                        <a:rPr lang="ca-ES" sz="900" b="1" kern="1200" noProof="0" dirty="0" smtClean="0">
                          <a:solidFill>
                            <a:schemeClr val="tx1"/>
                          </a:solidFill>
                          <a:latin typeface="Verdana" pitchFamily="34" charset="0"/>
                          <a:ea typeface="Verdana" pitchFamily="34" charset="0"/>
                          <a:cs typeface="Verdana" pitchFamily="34" charset="0"/>
                        </a:rPr>
                        <a:t>Girona</a:t>
                      </a: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3.883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741.724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Catalunya Central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1.706</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510.678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Tarragona</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1.368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615.668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Terres de l’Ebre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660</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185.294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Lleida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511</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365.273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Alt Pirineu i Aran</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298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73.557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24</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3.3. Habitatge insegur</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313063"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B. Descripció del col·lectiu</a:t>
            </a:r>
            <a:endParaRPr lang="ca-ES" sz="1600" i="0" dirty="0">
              <a:solidFill>
                <a:srgbClr val="6A1727"/>
              </a:solidFill>
            </a:endParaRPr>
          </a:p>
        </p:txBody>
      </p:sp>
      <p:graphicFrame>
        <p:nvGraphicFramePr>
          <p:cNvPr id="10" name="9 Tabla"/>
          <p:cNvGraphicFramePr>
            <a:graphicFrameLocks noGrp="1"/>
          </p:cNvGraphicFramePr>
          <p:nvPr/>
        </p:nvGraphicFramePr>
        <p:xfrm>
          <a:off x="2123728" y="1772816"/>
          <a:ext cx="5349558" cy="2088232"/>
        </p:xfrm>
        <a:graphic>
          <a:graphicData uri="http://schemas.openxmlformats.org/drawingml/2006/table">
            <a:tbl>
              <a:tblPr/>
              <a:tblGrid>
                <a:gridCol w="1750060"/>
                <a:gridCol w="3599498"/>
              </a:tblGrid>
              <a:tr h="324036">
                <a:tc gridSpan="2">
                  <a:txBody>
                    <a:bodyPr/>
                    <a:lstStyle/>
                    <a:p>
                      <a:pPr algn="ctr">
                        <a:spcAft>
                          <a:spcPts val="0"/>
                        </a:spcAft>
                      </a:pPr>
                      <a:r>
                        <a:rPr lang="ca-ES" sz="1200" b="1" dirty="0" smtClean="0">
                          <a:latin typeface="Verdana" pitchFamily="34" charset="0"/>
                          <a:ea typeface="Verdana" pitchFamily="34" charset="0"/>
                          <a:cs typeface="Verdana" pitchFamily="34" charset="0"/>
                        </a:rPr>
                        <a:t>Perfil</a:t>
                      </a:r>
                      <a:r>
                        <a:rPr lang="ca-ES" sz="1200" b="1" baseline="0" dirty="0" smtClean="0">
                          <a:latin typeface="Verdana" pitchFamily="34" charset="0"/>
                          <a:ea typeface="Verdana" pitchFamily="34" charset="0"/>
                          <a:cs typeface="Verdana" pitchFamily="34" charset="0"/>
                        </a:rPr>
                        <a:t> dels casos d’habitatge insegur</a:t>
                      </a:r>
                      <a:endParaRPr lang="es-ES" sz="1200" b="1" dirty="0">
                        <a:latin typeface="Verdana" pitchFamily="34" charset="0"/>
                        <a:ea typeface="Verdana" pitchFamily="34" charset="0"/>
                        <a:cs typeface="Verdana" pitchFamily="34" charset="0"/>
                      </a:endParaRPr>
                    </a:p>
                  </a:txBody>
                  <a:tcPr marL="68580" marR="68580" marT="9525" marB="0" anchor="ctr">
                    <a:lnL>
                      <a:noFill/>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Sexe</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Tant homes (49,6%) com dones (50,4%)</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Edat</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35 a 64 anys (48,9%)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Catalunya (57,0%)</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Tipus de llar</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Parelles amb fills (42,1%)</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Tram</a:t>
                      </a:r>
                      <a:r>
                        <a:rPr lang="ca-ES" sz="1000" b="1" baseline="0" dirty="0" smtClean="0">
                          <a:latin typeface="Verdana" pitchFamily="34" charset="0"/>
                          <a:ea typeface="Verdana" pitchFamily="34" charset="0"/>
                          <a:cs typeface="Verdana" pitchFamily="34" charset="0"/>
                        </a:rPr>
                        <a:t> d’ingressos/any</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Ingressant</a:t>
                      </a:r>
                      <a:r>
                        <a:rPr lang="ca-ES" sz="1000" b="0" baseline="0" noProof="0" dirty="0" smtClean="0">
                          <a:solidFill>
                            <a:schemeClr val="tx1"/>
                          </a:solidFill>
                          <a:latin typeface="Verdana" pitchFamily="34" charset="0"/>
                          <a:ea typeface="Verdana" pitchFamily="34" charset="0"/>
                          <a:cs typeface="Verdana" pitchFamily="34" charset="0"/>
                        </a:rPr>
                        <a:t> meny</a:t>
                      </a:r>
                      <a:r>
                        <a:rPr lang="ca-ES" sz="1000" b="0" noProof="0" dirty="0" smtClean="0">
                          <a:solidFill>
                            <a:schemeClr val="tx1"/>
                          </a:solidFill>
                          <a:latin typeface="Verdana" pitchFamily="34" charset="0"/>
                          <a:ea typeface="Verdana" pitchFamily="34" charset="0"/>
                          <a:cs typeface="Verdana" pitchFamily="34" charset="0"/>
                        </a:rPr>
                        <a:t>s de 6.000€ a l’any a la llar (45,1%)</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 ingressos</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A</a:t>
                      </a:r>
                      <a:r>
                        <a:rPr lang="ca-ES" sz="1000" b="0" baseline="0" noProof="0" dirty="0" smtClean="0">
                          <a:solidFill>
                            <a:schemeClr val="tx1"/>
                          </a:solidFill>
                          <a:latin typeface="Verdana" pitchFamily="34" charset="0"/>
                          <a:ea typeface="Verdana" pitchFamily="34" charset="0"/>
                          <a:cs typeface="Verdana" pitchFamily="34" charset="0"/>
                        </a:rPr>
                        <a:t> l’atur o cobrant pensions (41,6%)</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Resolució</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En més de 3 mesos </a:t>
                      </a:r>
                      <a:r>
                        <a:rPr lang="ca-ES" sz="1000" b="0" baseline="0" noProof="0" dirty="0" smtClean="0">
                          <a:solidFill>
                            <a:schemeClr val="tx1"/>
                          </a:solidFill>
                          <a:latin typeface="Verdana" pitchFamily="34" charset="0"/>
                          <a:ea typeface="Verdana" pitchFamily="34" charset="0"/>
                          <a:cs typeface="Verdana" pitchFamily="34" charset="0"/>
                        </a:rPr>
                        <a:t>(38,4%)</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3" name="12 Llamada ovalada"/>
          <p:cNvSpPr/>
          <p:nvPr/>
        </p:nvSpPr>
        <p:spPr bwMode="auto">
          <a:xfrm>
            <a:off x="3131840" y="4293096"/>
            <a:ext cx="2952328" cy="1211818"/>
          </a:xfrm>
          <a:prstGeom prst="wedgeEllipseCallout">
            <a:avLst>
              <a:gd name="adj1" fmla="val -7282"/>
              <a:gd name="adj2" fmla="val 60622"/>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Reagrupament d’algunes unitats ja independents”</a:t>
            </a:r>
            <a:r>
              <a:rPr lang="ca-ES" sz="1000" dirty="0" smtClean="0"/>
              <a:t> </a:t>
            </a:r>
            <a:r>
              <a:rPr lang="ca-ES" sz="1000" b="0" i="0" dirty="0" smtClean="0"/>
              <a:t>(municipi de 5.001 a 10.000 habitants de la comarca de l’Alt Empordà)</a:t>
            </a:r>
            <a:endParaRPr kumimoji="0" lang="ca-ES" sz="1000" b="0" i="0" u="none" strike="noStrike" cap="none" normalizeH="0" baseline="0" dirty="0" smtClean="0">
              <a:ln>
                <a:noFill/>
              </a:ln>
              <a:latin typeface="Verdana" pitchFamily="34" charset="0"/>
            </a:endParaRPr>
          </a:p>
        </p:txBody>
      </p:sp>
      <p:sp>
        <p:nvSpPr>
          <p:cNvPr id="16" name="15 Llamada ovalada"/>
          <p:cNvSpPr/>
          <p:nvPr/>
        </p:nvSpPr>
        <p:spPr bwMode="auto">
          <a:xfrm>
            <a:off x="467544" y="5024750"/>
            <a:ext cx="2952328" cy="1644610"/>
          </a:xfrm>
          <a:prstGeom prst="wedgeEllipseCallout">
            <a:avLst>
              <a:gd name="adj1" fmla="val 55307"/>
              <a:gd name="adj2" fmla="val 17516"/>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Desnonaments de l’habitatge habitual que afecten a unitats familiars amb fills a càrrec”</a:t>
            </a:r>
            <a:r>
              <a:rPr lang="ca-ES" sz="1000" dirty="0" smtClean="0"/>
              <a:t> </a:t>
            </a:r>
            <a:r>
              <a:rPr lang="ca-ES" sz="1000" b="0" i="0" dirty="0" smtClean="0"/>
              <a:t>(municipi de més de 20.000 habitants de la comarca del Baix Llobregat)</a:t>
            </a:r>
            <a:endParaRPr kumimoji="0" lang="ca-ES" sz="1000" b="0" i="0" u="none" strike="noStrike" cap="none" normalizeH="0" baseline="0" dirty="0" smtClean="0">
              <a:ln>
                <a:noFill/>
              </a:ln>
              <a:latin typeface="Verdana" pitchFamily="34" charset="0"/>
            </a:endParaRPr>
          </a:p>
        </p:txBody>
      </p:sp>
      <p:sp>
        <p:nvSpPr>
          <p:cNvPr id="17" name="16 Llamada ovalada"/>
          <p:cNvSpPr/>
          <p:nvPr/>
        </p:nvSpPr>
        <p:spPr bwMode="auto">
          <a:xfrm>
            <a:off x="6012160" y="4437112"/>
            <a:ext cx="2952328" cy="2077403"/>
          </a:xfrm>
          <a:prstGeom prst="wedgeEllipseCallout">
            <a:avLst>
              <a:gd name="adj1" fmla="val -39868"/>
              <a:gd name="adj2" fmla="val 5155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Augment de persones que no podran pagar el lloguer del seu habitatge, homes sols, persones adultes que tornen al domicili familiar...”</a:t>
            </a:r>
            <a:r>
              <a:rPr lang="ca-ES" sz="1000" dirty="0" smtClean="0"/>
              <a:t> </a:t>
            </a:r>
            <a:r>
              <a:rPr lang="ca-ES" sz="1000" b="0" i="0" dirty="0" smtClean="0"/>
              <a:t>(municipi de 10.001 a 20.000 habitants de la comarca del Baix Llobregat)</a:t>
            </a:r>
            <a:endParaRPr kumimoji="0" lang="ca-ES" sz="1000" b="0" i="0" u="none" strike="noStrike" cap="none" normalizeH="0" baseline="0" dirty="0" smtClean="0">
              <a:ln>
                <a:noFill/>
              </a:ln>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25</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3.4. Habitatge inadequat</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000108"/>
            <a:ext cx="302503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A. Distribució territorial</a:t>
            </a:r>
            <a:endParaRPr lang="ca-ES" sz="1600" i="0" dirty="0">
              <a:solidFill>
                <a:srgbClr val="6A1727"/>
              </a:solidFill>
            </a:endParaRPr>
          </a:p>
        </p:txBody>
      </p:sp>
      <p:pic>
        <p:nvPicPr>
          <p:cNvPr id="57345" name="Picture 1"/>
          <p:cNvPicPr>
            <a:picLocks noChangeAspect="1" noChangeArrowheads="1"/>
          </p:cNvPicPr>
          <p:nvPr/>
        </p:nvPicPr>
        <p:blipFill>
          <a:blip r:embed="rId6" cstate="print"/>
          <a:srcRect/>
          <a:stretch>
            <a:fillRect/>
          </a:stretch>
        </p:blipFill>
        <p:spPr bwMode="auto">
          <a:xfrm>
            <a:off x="35496" y="1556792"/>
            <a:ext cx="5334164" cy="5115595"/>
          </a:xfrm>
          <a:prstGeom prst="rect">
            <a:avLst/>
          </a:prstGeom>
          <a:noFill/>
          <a:ln w="9525">
            <a:noFill/>
            <a:miter lim="800000"/>
            <a:headEnd/>
            <a:tailEnd/>
          </a:ln>
          <a:effectLst/>
        </p:spPr>
      </p:pic>
      <p:sp>
        <p:nvSpPr>
          <p:cNvPr id="15" name="14 CuadroTexto"/>
          <p:cNvSpPr txBox="1"/>
          <p:nvPr/>
        </p:nvSpPr>
        <p:spPr>
          <a:xfrm>
            <a:off x="3706860" y="5301208"/>
            <a:ext cx="1440160" cy="1179810"/>
          </a:xfrm>
          <a:prstGeom prst="rect">
            <a:avLst/>
          </a:prstGeom>
          <a:solidFill>
            <a:schemeClr val="tx1">
              <a:lumMod val="65000"/>
              <a:lumOff val="35000"/>
            </a:schemeClr>
          </a:solidFill>
        </p:spPr>
        <p:txBody>
          <a:bodyPr wrap="square" rtlCol="0">
            <a:spAutoFit/>
          </a:bodyPr>
          <a:lstStyle/>
          <a:p>
            <a:pPr algn="l">
              <a:spcAft>
                <a:spcPts val="400"/>
              </a:spcAft>
            </a:pPr>
            <a:r>
              <a:rPr lang="ca-ES" i="0" dirty="0" smtClean="0">
                <a:solidFill>
                  <a:schemeClr val="bg1"/>
                </a:solidFill>
              </a:rPr>
              <a:t>0 casos</a:t>
            </a:r>
          </a:p>
          <a:p>
            <a:pPr algn="l">
              <a:spcAft>
                <a:spcPts val="400"/>
              </a:spcAft>
            </a:pPr>
            <a:r>
              <a:rPr lang="ca-ES" i="0" dirty="0" smtClean="0">
                <a:solidFill>
                  <a:schemeClr val="bg1"/>
                </a:solidFill>
              </a:rPr>
              <a:t>1 cas</a:t>
            </a:r>
          </a:p>
          <a:p>
            <a:pPr algn="l">
              <a:spcAft>
                <a:spcPts val="400"/>
              </a:spcAft>
            </a:pPr>
            <a:r>
              <a:rPr lang="ca-ES" i="0" dirty="0" smtClean="0">
                <a:solidFill>
                  <a:schemeClr val="bg1"/>
                </a:solidFill>
              </a:rPr>
              <a:t>2-5 casos</a:t>
            </a:r>
          </a:p>
          <a:p>
            <a:pPr algn="l">
              <a:spcAft>
                <a:spcPts val="400"/>
              </a:spcAft>
            </a:pPr>
            <a:r>
              <a:rPr lang="ca-ES" i="0" dirty="0" smtClean="0">
                <a:solidFill>
                  <a:schemeClr val="bg1"/>
                </a:solidFill>
              </a:rPr>
              <a:t>6-19 casos</a:t>
            </a:r>
          </a:p>
          <a:p>
            <a:pPr algn="l">
              <a:spcAft>
                <a:spcPts val="400"/>
              </a:spcAft>
            </a:pPr>
            <a:r>
              <a:rPr lang="ca-ES" i="0" dirty="0" smtClean="0">
                <a:solidFill>
                  <a:schemeClr val="bg1"/>
                </a:solidFill>
              </a:rPr>
              <a:t>20-100 casos</a:t>
            </a:r>
          </a:p>
          <a:p>
            <a:pPr algn="l">
              <a:spcAft>
                <a:spcPts val="400"/>
              </a:spcAft>
            </a:pPr>
            <a:r>
              <a:rPr lang="ca-ES" i="0" dirty="0" smtClean="0">
                <a:solidFill>
                  <a:schemeClr val="bg1"/>
                </a:solidFill>
              </a:rPr>
              <a:t>Més de 100 casos</a:t>
            </a:r>
            <a:endParaRPr lang="es-ES" i="0" dirty="0">
              <a:solidFill>
                <a:schemeClr val="bg1"/>
              </a:solidFill>
            </a:endParaRPr>
          </a:p>
        </p:txBody>
      </p:sp>
      <p:pic>
        <p:nvPicPr>
          <p:cNvPr id="16" name="Picture 4"/>
          <p:cNvPicPr>
            <a:picLocks noChangeAspect="1" noChangeArrowheads="1"/>
          </p:cNvPicPr>
          <p:nvPr/>
        </p:nvPicPr>
        <p:blipFill>
          <a:blip r:embed="rId7" cstate="print"/>
          <a:srcRect/>
          <a:stretch>
            <a:fillRect/>
          </a:stretch>
        </p:blipFill>
        <p:spPr bwMode="auto">
          <a:xfrm flipH="1">
            <a:off x="3603910" y="5310734"/>
            <a:ext cx="165433" cy="1152128"/>
          </a:xfrm>
          <a:prstGeom prst="rect">
            <a:avLst/>
          </a:prstGeom>
          <a:noFill/>
          <a:ln w="9525">
            <a:noFill/>
            <a:miter lim="800000"/>
            <a:headEnd/>
            <a:tailEnd/>
          </a:ln>
        </p:spPr>
      </p:pic>
      <p:sp>
        <p:nvSpPr>
          <p:cNvPr id="17" name="Text Box 21"/>
          <p:cNvSpPr txBox="1">
            <a:spLocks noChangeArrowheads="1"/>
          </p:cNvSpPr>
          <p:nvPr/>
        </p:nvSpPr>
        <p:spPr bwMode="auto">
          <a:xfrm>
            <a:off x="5652119" y="1577985"/>
            <a:ext cx="3241055" cy="2139047"/>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r>
              <a:rPr lang="ca-ES" sz="1400" b="0" i="0" dirty="0" smtClean="0"/>
              <a:t>S’estima l’existència de </a:t>
            </a:r>
            <a:r>
              <a:rPr lang="ca-ES" sz="1400" i="0" dirty="0" smtClean="0"/>
              <a:t>7.682 casos atesos d’habitatge inadequat a Catalunya. </a:t>
            </a:r>
          </a:p>
          <a:p>
            <a:pPr marL="180975" indent="-180975" algn="just">
              <a:spcBef>
                <a:spcPct val="50000"/>
              </a:spcBef>
              <a:buFont typeface="Wingdings" pitchFamily="2" charset="2"/>
              <a:buChar char="q"/>
            </a:pPr>
            <a:r>
              <a:rPr lang="ca-ES" sz="1400" b="0" i="0" dirty="0" smtClean="0">
                <a:solidFill>
                  <a:srgbClr val="000000"/>
                </a:solidFill>
                <a:cs typeface="Times New Roman" pitchFamily="18" charset="0"/>
              </a:rPr>
              <a:t>528 municipis no tenen cap cas d’habitatge inadequat (55,6%) i 244 municipis en tenen entre 1 i 5 casos (25,8%). En canvi, hi ha 11 municipis que presenten més de 100 casos.  </a:t>
            </a:r>
            <a:endParaRPr lang="ca-ES" sz="1400" b="0" i="0" dirty="0">
              <a:solidFill>
                <a:srgbClr val="000000"/>
              </a:solidFill>
              <a:cs typeface="Times New Roman" pitchFamily="18" charset="0"/>
            </a:endParaRPr>
          </a:p>
        </p:txBody>
      </p:sp>
      <p:graphicFrame>
        <p:nvGraphicFramePr>
          <p:cNvPr id="19" name="18 Tabla"/>
          <p:cNvGraphicFramePr>
            <a:graphicFrameLocks noGrp="1"/>
          </p:cNvGraphicFramePr>
          <p:nvPr/>
        </p:nvGraphicFramePr>
        <p:xfrm>
          <a:off x="5439921" y="4005064"/>
          <a:ext cx="3524567" cy="2088232"/>
        </p:xfrm>
        <a:graphic>
          <a:graphicData uri="http://schemas.openxmlformats.org/drawingml/2006/table">
            <a:tbl>
              <a:tblPr/>
              <a:tblGrid>
                <a:gridCol w="2091373"/>
                <a:gridCol w="592772"/>
                <a:gridCol w="840422"/>
              </a:tblGrid>
              <a:tr h="324036">
                <a:tc>
                  <a:txBody>
                    <a:bodyPr/>
                    <a:lstStyle/>
                    <a:p>
                      <a:pPr algn="l">
                        <a:spcAft>
                          <a:spcPts val="0"/>
                        </a:spcAft>
                      </a:pPr>
                      <a:r>
                        <a:rPr lang="ca-ES" sz="900" b="1" dirty="0" smtClean="0">
                          <a:latin typeface="Verdana" pitchFamily="34" charset="0"/>
                          <a:ea typeface="Verdana" pitchFamily="34" charset="0"/>
                          <a:cs typeface="Verdana" pitchFamily="34" charset="0"/>
                        </a:rPr>
                        <a:t>Àmbit</a:t>
                      </a:r>
                      <a:r>
                        <a:rPr lang="ca-ES" sz="900" b="1" baseline="0" dirty="0" smtClean="0">
                          <a:latin typeface="Verdana" pitchFamily="34" charset="0"/>
                          <a:ea typeface="Verdana" pitchFamily="34" charset="0"/>
                          <a:cs typeface="Verdana" pitchFamily="34" charset="0"/>
                        </a:rPr>
                        <a:t> territorial</a:t>
                      </a:r>
                      <a:endParaRPr lang="es-ES" sz="9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Casos</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noProof="0" dirty="0" smtClean="0">
                          <a:latin typeface="Verdana" pitchFamily="34" charset="0"/>
                          <a:ea typeface="Verdana" pitchFamily="34" charset="0"/>
                          <a:cs typeface="Verdana" pitchFamily="34" charset="0"/>
                        </a:rPr>
                        <a:t>Població</a:t>
                      </a:r>
                      <a:endParaRPr lang="ca-ES" sz="900" b="1" noProof="0" dirty="0">
                        <a:latin typeface="Verdana" pitchFamily="34" charset="0"/>
                        <a:ea typeface="Verdana" pitchFamily="34" charset="0"/>
                        <a:cs typeface="Verdana"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Barcelona i àmbit metropolità</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4.684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5.026.709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r>
                        <a:rPr lang="ca-ES" sz="900" b="1" kern="1200" noProof="0" dirty="0" smtClean="0">
                          <a:solidFill>
                            <a:schemeClr val="tx1"/>
                          </a:solidFill>
                          <a:latin typeface="Verdana" pitchFamily="34" charset="0"/>
                          <a:ea typeface="Verdana" pitchFamily="34" charset="0"/>
                          <a:cs typeface="Verdana" pitchFamily="34" charset="0"/>
                        </a:rPr>
                        <a:t>Girona</a:t>
                      </a: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1.622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741.724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Catalunya Central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432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510.678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Tarragona</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397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615.668</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Alt Pirineu i Aran</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219</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73.557</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Terres de l’Ebre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176</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185.294</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900" b="1" kern="1200" noProof="0" dirty="0" smtClean="0">
                          <a:solidFill>
                            <a:schemeClr val="tx1"/>
                          </a:solidFill>
                          <a:latin typeface="Verdana" pitchFamily="34" charset="0"/>
                          <a:ea typeface="Verdana" pitchFamily="34" charset="0"/>
                          <a:cs typeface="Verdana" pitchFamily="34" charset="0"/>
                        </a:rPr>
                        <a:t>Lleida </a:t>
                      </a:r>
                      <a:endParaRPr lang="ca-ES" sz="900" b="1" kern="1200" noProof="0" dirty="0">
                        <a:solidFill>
                          <a:schemeClr val="tx1"/>
                        </a:solidFill>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152</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spcAft>
                          <a:spcPts val="0"/>
                        </a:spcAft>
                      </a:pPr>
                      <a:r>
                        <a:rPr lang="ca-ES" sz="900" b="0" noProof="0" dirty="0" smtClean="0">
                          <a:solidFill>
                            <a:schemeClr val="tx1"/>
                          </a:solidFill>
                          <a:latin typeface="Verdana" pitchFamily="34" charset="0"/>
                          <a:ea typeface="Verdana" pitchFamily="34" charset="0"/>
                          <a:cs typeface="Verdana" pitchFamily="34" charset="0"/>
                        </a:rPr>
                        <a:t>365.273</a:t>
                      </a:r>
                      <a:endParaRPr lang="ca-ES" sz="9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26</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3.4. Habitatge inadequat</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4" name="Rectangle 28"/>
          <p:cNvSpPr>
            <a:spLocks noChangeArrowheads="1"/>
          </p:cNvSpPr>
          <p:nvPr/>
        </p:nvSpPr>
        <p:spPr bwMode="auto">
          <a:xfrm>
            <a:off x="250825" y="1126009"/>
            <a:ext cx="3313063"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B. Descripció del col·lectiu</a:t>
            </a:r>
            <a:endParaRPr lang="ca-ES" sz="1600" i="0" dirty="0">
              <a:solidFill>
                <a:srgbClr val="6A1727"/>
              </a:solidFill>
            </a:endParaRPr>
          </a:p>
        </p:txBody>
      </p:sp>
      <p:graphicFrame>
        <p:nvGraphicFramePr>
          <p:cNvPr id="10" name="9 Tabla"/>
          <p:cNvGraphicFramePr>
            <a:graphicFrameLocks noGrp="1"/>
          </p:cNvGraphicFramePr>
          <p:nvPr/>
        </p:nvGraphicFramePr>
        <p:xfrm>
          <a:off x="1403648" y="2132856"/>
          <a:ext cx="6048672" cy="2088232"/>
        </p:xfrm>
        <a:graphic>
          <a:graphicData uri="http://schemas.openxmlformats.org/drawingml/2006/table">
            <a:tbl>
              <a:tblPr/>
              <a:tblGrid>
                <a:gridCol w="2192142"/>
                <a:gridCol w="3856530"/>
              </a:tblGrid>
              <a:tr h="324036">
                <a:tc gridSpan="2">
                  <a:txBody>
                    <a:bodyPr/>
                    <a:lstStyle/>
                    <a:p>
                      <a:pPr algn="ctr">
                        <a:spcAft>
                          <a:spcPts val="0"/>
                        </a:spcAft>
                      </a:pPr>
                      <a:r>
                        <a:rPr lang="ca-ES" sz="1200" b="1" dirty="0" smtClean="0">
                          <a:latin typeface="Verdana" pitchFamily="34" charset="0"/>
                          <a:ea typeface="Verdana" pitchFamily="34" charset="0"/>
                          <a:cs typeface="Verdana" pitchFamily="34" charset="0"/>
                        </a:rPr>
                        <a:t>Perfil</a:t>
                      </a:r>
                      <a:r>
                        <a:rPr lang="ca-ES" sz="1200" b="1" baseline="0" dirty="0" smtClean="0">
                          <a:latin typeface="Verdana" pitchFamily="34" charset="0"/>
                          <a:ea typeface="Verdana" pitchFamily="34" charset="0"/>
                          <a:cs typeface="Verdana" pitchFamily="34" charset="0"/>
                        </a:rPr>
                        <a:t> dels casos de barraquisme</a:t>
                      </a:r>
                      <a:endParaRPr lang="es-ES" sz="1200" b="1" dirty="0">
                        <a:latin typeface="Verdana" pitchFamily="34" charset="0"/>
                        <a:ea typeface="Verdana" pitchFamily="34" charset="0"/>
                        <a:cs typeface="Verdana" pitchFamily="34" charset="0"/>
                      </a:endParaRPr>
                    </a:p>
                  </a:txBody>
                  <a:tcPr marL="68580" marR="68580" marT="9525" marB="0" anchor="ctr">
                    <a:lnL>
                      <a:noFill/>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Sexe</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Majoritàriament homes (83,2%)</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Edat</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35 a 64 anys (66,2%)</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Catalunya (56,2%)</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Tipus de llar</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Homes sols (73,1%)</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Tram</a:t>
                      </a:r>
                      <a:r>
                        <a:rPr lang="ca-ES" sz="1000" b="1" baseline="0" dirty="0" smtClean="0">
                          <a:latin typeface="Verdana" pitchFamily="34" charset="0"/>
                          <a:ea typeface="Verdana" pitchFamily="34" charset="0"/>
                          <a:cs typeface="Verdana" pitchFamily="34" charset="0"/>
                        </a:rPr>
                        <a:t> d’ingressos/any</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Ingressant menys de 6.000€ a</a:t>
                      </a:r>
                      <a:r>
                        <a:rPr lang="ca-ES" sz="1000" b="0" baseline="0" noProof="0" dirty="0" smtClean="0">
                          <a:solidFill>
                            <a:schemeClr val="tx1"/>
                          </a:solidFill>
                          <a:latin typeface="Verdana" pitchFamily="34" charset="0"/>
                          <a:ea typeface="Verdana" pitchFamily="34" charset="0"/>
                          <a:cs typeface="Verdana" pitchFamily="34" charset="0"/>
                        </a:rPr>
                        <a:t> l’any </a:t>
                      </a:r>
                      <a:r>
                        <a:rPr lang="ca-ES" sz="1000" b="0" noProof="0" dirty="0" smtClean="0">
                          <a:solidFill>
                            <a:schemeClr val="tx1"/>
                          </a:solidFill>
                          <a:latin typeface="Verdana" pitchFamily="34" charset="0"/>
                          <a:ea typeface="Verdana" pitchFamily="34" charset="0"/>
                          <a:cs typeface="Verdana" pitchFamily="34" charset="0"/>
                        </a:rPr>
                        <a:t>(59,9%)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 ingressos</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A</a:t>
                      </a:r>
                      <a:r>
                        <a:rPr lang="ca-ES" sz="1000" b="0" baseline="0" noProof="0" dirty="0" smtClean="0">
                          <a:solidFill>
                            <a:schemeClr val="tx1"/>
                          </a:solidFill>
                          <a:latin typeface="Verdana" pitchFamily="34" charset="0"/>
                          <a:ea typeface="Verdana" pitchFamily="34" charset="0"/>
                          <a:cs typeface="Verdana" pitchFamily="34" charset="0"/>
                        </a:rPr>
                        <a:t> l’atur o cobrant pensions (45,0%)</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Resolució</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Sense</a:t>
                      </a:r>
                      <a:r>
                        <a:rPr lang="ca-ES" sz="1000" b="0" baseline="0" noProof="0" dirty="0" smtClean="0">
                          <a:solidFill>
                            <a:schemeClr val="tx1"/>
                          </a:solidFill>
                          <a:latin typeface="Verdana" pitchFamily="34" charset="0"/>
                          <a:ea typeface="Verdana" pitchFamily="34" charset="0"/>
                          <a:cs typeface="Verdana" pitchFamily="34" charset="0"/>
                        </a:rPr>
                        <a:t> possibilitat de resolució al centre/entitat (53,8%)</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3" name="12 Llamada ovalada"/>
          <p:cNvSpPr/>
          <p:nvPr/>
        </p:nvSpPr>
        <p:spPr bwMode="auto">
          <a:xfrm>
            <a:off x="4283968" y="4652764"/>
            <a:ext cx="2952328" cy="1428214"/>
          </a:xfrm>
          <a:prstGeom prst="wedgeEllipseCallout">
            <a:avLst>
              <a:gd name="adj1" fmla="val -59548"/>
              <a:gd name="adj2" fmla="val 13128"/>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Casos de barraquisme, sense possibilitat d’accedir a un habitatge”</a:t>
            </a:r>
            <a:r>
              <a:rPr lang="ca-ES" sz="1000" dirty="0" smtClean="0"/>
              <a:t> </a:t>
            </a:r>
            <a:r>
              <a:rPr lang="ca-ES" sz="1000" b="0" i="0" dirty="0" smtClean="0"/>
              <a:t>(Municipi de 5.001 a 10.000 habitants de la comarca del Maresme)</a:t>
            </a:r>
            <a:endParaRPr kumimoji="0" lang="ca-ES" sz="1000" b="0" i="0" u="none" strike="noStrike" cap="none" normalizeH="0" baseline="0" dirty="0" smtClean="0">
              <a:ln>
                <a:noFill/>
              </a:ln>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27</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3.4. Habitatge inadequat</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10" name="9 Tabla"/>
          <p:cNvGraphicFramePr>
            <a:graphicFrameLocks noGrp="1"/>
          </p:cNvGraphicFramePr>
          <p:nvPr/>
        </p:nvGraphicFramePr>
        <p:xfrm>
          <a:off x="1835696" y="1196752"/>
          <a:ext cx="5616624" cy="2088232"/>
        </p:xfrm>
        <a:graphic>
          <a:graphicData uri="http://schemas.openxmlformats.org/drawingml/2006/table">
            <a:tbl>
              <a:tblPr/>
              <a:tblGrid>
                <a:gridCol w="1837428"/>
                <a:gridCol w="3779196"/>
              </a:tblGrid>
              <a:tr h="324036">
                <a:tc gridSpan="2">
                  <a:txBody>
                    <a:bodyPr/>
                    <a:lstStyle/>
                    <a:p>
                      <a:pPr algn="ctr">
                        <a:spcAft>
                          <a:spcPts val="0"/>
                        </a:spcAft>
                      </a:pPr>
                      <a:r>
                        <a:rPr lang="ca-ES" sz="1200" b="1" dirty="0" smtClean="0">
                          <a:latin typeface="Verdana" pitchFamily="34" charset="0"/>
                          <a:ea typeface="Verdana" pitchFamily="34" charset="0"/>
                          <a:cs typeface="Verdana" pitchFamily="34" charset="0"/>
                        </a:rPr>
                        <a:t>Perfil</a:t>
                      </a:r>
                      <a:r>
                        <a:rPr lang="ca-ES" sz="1200" b="1" baseline="0" dirty="0" smtClean="0">
                          <a:latin typeface="Verdana" pitchFamily="34" charset="0"/>
                          <a:ea typeface="Verdana" pitchFamily="34" charset="0"/>
                          <a:cs typeface="Verdana" pitchFamily="34" charset="0"/>
                        </a:rPr>
                        <a:t> dels casos d’amuntegament</a:t>
                      </a:r>
                      <a:endParaRPr lang="es-ES" sz="1200" b="1" dirty="0">
                        <a:latin typeface="Verdana" pitchFamily="34" charset="0"/>
                        <a:ea typeface="Verdana" pitchFamily="34" charset="0"/>
                        <a:cs typeface="Verdana" pitchFamily="34" charset="0"/>
                      </a:endParaRPr>
                    </a:p>
                  </a:txBody>
                  <a:tcPr marL="68580" marR="68580" marT="9525" marB="0" anchor="ctr">
                    <a:lnL>
                      <a:noFill/>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Sexe</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Majoritàriament homes (60,0%)</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Edat</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35 a 64 anys (41,9%)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Del </a:t>
                      </a:r>
                      <a:r>
                        <a:rPr lang="ca-ES" sz="1000" b="0" noProof="0" dirty="0" err="1" smtClean="0">
                          <a:solidFill>
                            <a:schemeClr val="tx1"/>
                          </a:solidFill>
                          <a:latin typeface="Verdana" pitchFamily="34" charset="0"/>
                          <a:ea typeface="Verdana" pitchFamily="34" charset="0"/>
                          <a:cs typeface="Verdana" pitchFamily="34" charset="0"/>
                        </a:rPr>
                        <a:t>Magrib</a:t>
                      </a:r>
                      <a:r>
                        <a:rPr lang="ca-ES" sz="1000" b="0" noProof="0" dirty="0" smtClean="0">
                          <a:solidFill>
                            <a:schemeClr val="tx1"/>
                          </a:solidFill>
                          <a:latin typeface="Verdana" pitchFamily="34" charset="0"/>
                          <a:ea typeface="Verdana" pitchFamily="34" charset="0"/>
                          <a:cs typeface="Verdana" pitchFamily="34" charset="0"/>
                        </a:rPr>
                        <a:t> (30,7%)</a:t>
                      </a:r>
                      <a:r>
                        <a:rPr lang="ca-ES" sz="1000" b="0" baseline="0" noProof="0" dirty="0" smtClean="0">
                          <a:solidFill>
                            <a:schemeClr val="tx1"/>
                          </a:solidFill>
                          <a:latin typeface="Verdana" pitchFamily="34" charset="0"/>
                          <a:ea typeface="Verdana" pitchFamily="34" charset="0"/>
                          <a:cs typeface="Verdana" pitchFamily="34" charset="0"/>
                        </a:rPr>
                        <a:t> i de </a:t>
                      </a:r>
                      <a:r>
                        <a:rPr lang="ca-ES" sz="1000" b="0" noProof="0" dirty="0" smtClean="0">
                          <a:solidFill>
                            <a:schemeClr val="tx1"/>
                          </a:solidFill>
                          <a:latin typeface="Verdana" pitchFamily="34" charset="0"/>
                          <a:ea typeface="Verdana" pitchFamily="34" charset="0"/>
                          <a:cs typeface="Verdana" pitchFamily="34" charset="0"/>
                        </a:rPr>
                        <a:t>Catalunya (29,2%)</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Tipus de llar</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Parelles amb fills (25,1%) i llars múltiples (24,6%)</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Tram</a:t>
                      </a:r>
                      <a:r>
                        <a:rPr lang="ca-ES" sz="1000" b="1" baseline="0" dirty="0" smtClean="0">
                          <a:latin typeface="Verdana" pitchFamily="34" charset="0"/>
                          <a:ea typeface="Verdana" pitchFamily="34" charset="0"/>
                          <a:cs typeface="Verdana" pitchFamily="34" charset="0"/>
                        </a:rPr>
                        <a:t> d’ingressos/any</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Ingressant a la llar menys de 6.000€ a</a:t>
                      </a:r>
                      <a:r>
                        <a:rPr lang="ca-ES" sz="1000" b="0" baseline="0" noProof="0" dirty="0" smtClean="0">
                          <a:solidFill>
                            <a:schemeClr val="tx1"/>
                          </a:solidFill>
                          <a:latin typeface="Verdana" pitchFamily="34" charset="0"/>
                          <a:ea typeface="Verdana" pitchFamily="34" charset="0"/>
                          <a:cs typeface="Verdana" pitchFamily="34" charset="0"/>
                        </a:rPr>
                        <a:t> l’any </a:t>
                      </a:r>
                      <a:r>
                        <a:rPr lang="ca-ES" sz="1000" b="0" noProof="0" dirty="0" smtClean="0">
                          <a:solidFill>
                            <a:schemeClr val="tx1"/>
                          </a:solidFill>
                          <a:latin typeface="Verdana" pitchFamily="34" charset="0"/>
                          <a:ea typeface="Verdana" pitchFamily="34" charset="0"/>
                          <a:cs typeface="Verdana" pitchFamily="34" charset="0"/>
                        </a:rPr>
                        <a:t>(48,4%)</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 ingressos</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A</a:t>
                      </a:r>
                      <a:r>
                        <a:rPr lang="ca-ES" sz="1000" b="0" baseline="0" noProof="0" dirty="0" smtClean="0">
                          <a:solidFill>
                            <a:schemeClr val="tx1"/>
                          </a:solidFill>
                          <a:latin typeface="Verdana" pitchFamily="34" charset="0"/>
                          <a:ea typeface="Verdana" pitchFamily="34" charset="0"/>
                          <a:cs typeface="Verdana" pitchFamily="34" charset="0"/>
                        </a:rPr>
                        <a:t> l’atur o cobrant pensions (48,8%)</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Resolució</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Sense</a:t>
                      </a:r>
                      <a:r>
                        <a:rPr lang="ca-ES" sz="1000" b="0" baseline="0" noProof="0" dirty="0" smtClean="0">
                          <a:solidFill>
                            <a:schemeClr val="tx1"/>
                          </a:solidFill>
                          <a:latin typeface="Verdana" pitchFamily="34" charset="0"/>
                          <a:ea typeface="Verdana" pitchFamily="34" charset="0"/>
                          <a:cs typeface="Verdana" pitchFamily="34" charset="0"/>
                        </a:rPr>
                        <a:t> possibilitat de resolució al centre/entitat (43,3%)</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3" name="12 Llamada ovalada"/>
          <p:cNvSpPr/>
          <p:nvPr/>
        </p:nvSpPr>
        <p:spPr bwMode="auto">
          <a:xfrm>
            <a:off x="2699792" y="5733256"/>
            <a:ext cx="2952328" cy="995422"/>
          </a:xfrm>
          <a:prstGeom prst="wedgeEllipseCallout">
            <a:avLst>
              <a:gd name="adj1" fmla="val 48532"/>
              <a:gd name="adj2" fmla="val -47428"/>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Amuntegament de famílies que comparteixen habitatge”</a:t>
            </a:r>
            <a:r>
              <a:rPr lang="ca-ES" sz="1000" dirty="0" smtClean="0"/>
              <a:t> </a:t>
            </a:r>
            <a:r>
              <a:rPr lang="ca-ES" sz="1000" b="0" i="0" dirty="0" smtClean="0"/>
              <a:t>(Consell Comarcal Pla de l’Estany)</a:t>
            </a:r>
            <a:endParaRPr kumimoji="0" lang="ca-ES" sz="1000" b="0" i="0" u="none" strike="noStrike" cap="none" normalizeH="0" baseline="0" dirty="0" smtClean="0">
              <a:ln>
                <a:noFill/>
              </a:ln>
              <a:latin typeface="Verdana" pitchFamily="34" charset="0"/>
            </a:endParaRPr>
          </a:p>
        </p:txBody>
      </p:sp>
      <p:sp>
        <p:nvSpPr>
          <p:cNvPr id="14" name="13 Llamada ovalada"/>
          <p:cNvSpPr/>
          <p:nvPr/>
        </p:nvSpPr>
        <p:spPr bwMode="auto">
          <a:xfrm>
            <a:off x="1259632" y="4088646"/>
            <a:ext cx="2952328" cy="1644610"/>
          </a:xfrm>
          <a:prstGeom prst="wedgeEllipseCallout">
            <a:avLst>
              <a:gd name="adj1" fmla="val -73744"/>
              <a:gd name="adj2" fmla="val 20112"/>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Augment de situacions d’amuntegament durant la campanya dels cítrics (</a:t>
            </a:r>
            <a:r>
              <a:rPr lang="ca-ES" sz="1000" dirty="0" err="1" smtClean="0">
                <a:effectLst/>
              </a:rPr>
              <a:t>novembre-març</a:t>
            </a:r>
            <a:r>
              <a:rPr lang="ca-ES" sz="1000" dirty="0" smtClean="0">
                <a:effectLst/>
              </a:rPr>
              <a:t>)”</a:t>
            </a:r>
            <a:r>
              <a:rPr lang="ca-ES" sz="1000" dirty="0" smtClean="0"/>
              <a:t> </a:t>
            </a:r>
            <a:r>
              <a:rPr lang="ca-ES" sz="1000" b="0" i="0" dirty="0" smtClean="0"/>
              <a:t>(municipi de més de 20.000 habitants de la comarca del Baix Ebre)</a:t>
            </a:r>
            <a:endParaRPr kumimoji="0" lang="ca-ES" sz="1000" b="0" i="0" u="none" strike="noStrike" cap="none" normalizeH="0" baseline="0" dirty="0" smtClean="0">
              <a:ln>
                <a:noFill/>
              </a:ln>
              <a:latin typeface="Verdana" pitchFamily="34" charset="0"/>
            </a:endParaRPr>
          </a:p>
        </p:txBody>
      </p:sp>
      <p:sp>
        <p:nvSpPr>
          <p:cNvPr id="16" name="15 Llamada ovalada"/>
          <p:cNvSpPr/>
          <p:nvPr/>
        </p:nvSpPr>
        <p:spPr bwMode="auto">
          <a:xfrm>
            <a:off x="4860032" y="4077072"/>
            <a:ext cx="2952328" cy="1644610"/>
          </a:xfrm>
          <a:prstGeom prst="wedgeEllipseCallout">
            <a:avLst>
              <a:gd name="adj1" fmla="val -58258"/>
              <a:gd name="adj2" fmla="val 3261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La </a:t>
            </a:r>
            <a:r>
              <a:rPr lang="ca-ES" sz="1000" dirty="0" err="1" smtClean="0">
                <a:effectLst/>
              </a:rPr>
              <a:t>sobreocupació</a:t>
            </a:r>
            <a:r>
              <a:rPr lang="ca-ES" sz="1000" dirty="0" smtClean="0">
                <a:effectLst/>
              </a:rPr>
              <a:t>, famílies avocades a haver de compartir pis per manca d’ingressos estables”</a:t>
            </a:r>
            <a:r>
              <a:rPr lang="ca-ES" sz="1000" dirty="0" smtClean="0"/>
              <a:t> </a:t>
            </a:r>
            <a:r>
              <a:rPr lang="ca-ES" sz="1000" b="0" i="0" dirty="0" smtClean="0"/>
              <a:t>(municipi de més de 20.000 habitants de la comarca del Baix Llobregat)</a:t>
            </a:r>
            <a:endParaRPr kumimoji="0" lang="ca-ES" sz="1000" b="0" i="0" u="none" strike="noStrike" cap="none" normalizeH="0" baseline="0" dirty="0" smtClean="0">
              <a:ln>
                <a:noFill/>
              </a:ln>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28</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3.4. Habitatge inadequat</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10" name="9 Tabla"/>
          <p:cNvGraphicFramePr>
            <a:graphicFrameLocks noGrp="1"/>
          </p:cNvGraphicFramePr>
          <p:nvPr/>
        </p:nvGraphicFramePr>
        <p:xfrm>
          <a:off x="2411760" y="1844824"/>
          <a:ext cx="4828858" cy="2088232"/>
        </p:xfrm>
        <a:graphic>
          <a:graphicData uri="http://schemas.openxmlformats.org/drawingml/2006/table">
            <a:tbl>
              <a:tblPr/>
              <a:tblGrid>
                <a:gridCol w="1750060"/>
                <a:gridCol w="3078798"/>
              </a:tblGrid>
              <a:tr h="324036">
                <a:tc gridSpan="2">
                  <a:txBody>
                    <a:bodyPr/>
                    <a:lstStyle/>
                    <a:p>
                      <a:pPr algn="ctr">
                        <a:spcAft>
                          <a:spcPts val="0"/>
                        </a:spcAft>
                      </a:pPr>
                      <a:r>
                        <a:rPr lang="ca-ES" sz="1200" b="1" dirty="0" smtClean="0">
                          <a:latin typeface="Verdana" pitchFamily="34" charset="0"/>
                          <a:ea typeface="Verdana" pitchFamily="34" charset="0"/>
                          <a:cs typeface="Verdana" pitchFamily="34" charset="0"/>
                        </a:rPr>
                        <a:t>Perfil</a:t>
                      </a:r>
                      <a:r>
                        <a:rPr lang="ca-ES" sz="1200" b="1" baseline="0" dirty="0" smtClean="0">
                          <a:latin typeface="Verdana" pitchFamily="34" charset="0"/>
                          <a:ea typeface="Verdana" pitchFamily="34" charset="0"/>
                          <a:cs typeface="Verdana" pitchFamily="34" charset="0"/>
                        </a:rPr>
                        <a:t> dels casos de la resta d’habitatge inadequat</a:t>
                      </a:r>
                      <a:endParaRPr lang="es-ES" sz="1200" b="1" dirty="0">
                        <a:latin typeface="Verdana" pitchFamily="34" charset="0"/>
                        <a:ea typeface="Verdana" pitchFamily="34" charset="0"/>
                        <a:cs typeface="Verdana" pitchFamily="34" charset="0"/>
                      </a:endParaRPr>
                    </a:p>
                  </a:txBody>
                  <a:tcPr marL="68580" marR="68580" marT="9525" marB="0" anchor="ctr">
                    <a:lnL>
                      <a:noFill/>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hMerge="1">
                  <a:txBody>
                    <a:bodyPr/>
                    <a:lstStyle/>
                    <a:p>
                      <a:pPr algn="ctr">
                        <a:spcAft>
                          <a:spcPts val="0"/>
                        </a:spcAft>
                      </a:pP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Sexe</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Majoritàriament homes (60,2%)</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Edat</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35 a 64 anys (41,4%)</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De Catalunya (57,7%)</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Tipus de llar</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Homes sols (37,7%)</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Tram</a:t>
                      </a:r>
                      <a:r>
                        <a:rPr lang="ca-ES" sz="1000" b="1" baseline="0" dirty="0" smtClean="0">
                          <a:latin typeface="Verdana" pitchFamily="34" charset="0"/>
                          <a:ea typeface="Verdana" pitchFamily="34" charset="0"/>
                          <a:cs typeface="Verdana" pitchFamily="34" charset="0"/>
                        </a:rPr>
                        <a:t> d’ingressos/any</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Ingressant</a:t>
                      </a:r>
                      <a:r>
                        <a:rPr lang="ca-ES" sz="1000" b="0" baseline="0" noProof="0" dirty="0" smtClean="0">
                          <a:solidFill>
                            <a:schemeClr val="tx1"/>
                          </a:solidFill>
                          <a:latin typeface="Verdana" pitchFamily="34" charset="0"/>
                          <a:ea typeface="Verdana" pitchFamily="34" charset="0"/>
                          <a:cs typeface="Verdana" pitchFamily="34" charset="0"/>
                        </a:rPr>
                        <a:t> meny</a:t>
                      </a:r>
                      <a:r>
                        <a:rPr lang="ca-ES" sz="1000" b="0" noProof="0" dirty="0" smtClean="0">
                          <a:solidFill>
                            <a:schemeClr val="tx1"/>
                          </a:solidFill>
                          <a:latin typeface="Verdana" pitchFamily="34" charset="0"/>
                          <a:ea typeface="Verdana" pitchFamily="34" charset="0"/>
                          <a:cs typeface="Verdana" pitchFamily="34" charset="0"/>
                        </a:rPr>
                        <a:t>s de 6.000€ a l’any (47,4%)</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Origen ingressos</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A</a:t>
                      </a:r>
                      <a:r>
                        <a:rPr lang="ca-ES" sz="1000" b="0" baseline="0" noProof="0" dirty="0" smtClean="0">
                          <a:solidFill>
                            <a:schemeClr val="tx1"/>
                          </a:solidFill>
                          <a:latin typeface="Verdana" pitchFamily="34" charset="0"/>
                          <a:ea typeface="Verdana" pitchFamily="34" charset="0"/>
                          <a:cs typeface="Verdana" pitchFamily="34" charset="0"/>
                        </a:rPr>
                        <a:t> l’atur o cobrant pensions (53,9%)</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smtClean="0">
                          <a:latin typeface="Verdana" pitchFamily="34" charset="0"/>
                          <a:ea typeface="Verdana" pitchFamily="34" charset="0"/>
                          <a:cs typeface="Verdana" pitchFamily="34" charset="0"/>
                        </a:rPr>
                        <a:t>Resolució</a:t>
                      </a:r>
                      <a:endParaRPr lang="es-ES" sz="1000" b="1"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spcAft>
                          <a:spcPts val="0"/>
                        </a:spcAft>
                      </a:pPr>
                      <a:r>
                        <a:rPr lang="ca-ES" sz="1000" b="0" noProof="0" dirty="0" smtClean="0">
                          <a:solidFill>
                            <a:schemeClr val="tx1"/>
                          </a:solidFill>
                          <a:latin typeface="Verdana" pitchFamily="34" charset="0"/>
                          <a:ea typeface="Verdana" pitchFamily="34" charset="0"/>
                          <a:cs typeface="Verdana" pitchFamily="34" charset="0"/>
                        </a:rPr>
                        <a:t>En més de 3 mesos </a:t>
                      </a:r>
                      <a:r>
                        <a:rPr lang="ca-ES" sz="1000" b="0" baseline="0" noProof="0" dirty="0" smtClean="0">
                          <a:solidFill>
                            <a:schemeClr val="tx1"/>
                          </a:solidFill>
                          <a:latin typeface="Verdana" pitchFamily="34" charset="0"/>
                          <a:ea typeface="Verdana" pitchFamily="34" charset="0"/>
                          <a:cs typeface="Verdana" pitchFamily="34" charset="0"/>
                        </a:rPr>
                        <a:t>(45,6%)</a:t>
                      </a:r>
                      <a:endParaRPr lang="ca-ES" sz="1000" b="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3" name="12 Llamada ovalada"/>
          <p:cNvSpPr/>
          <p:nvPr/>
        </p:nvSpPr>
        <p:spPr bwMode="auto">
          <a:xfrm>
            <a:off x="827584" y="4614714"/>
            <a:ext cx="4824536" cy="1644610"/>
          </a:xfrm>
          <a:prstGeom prst="wedgeEllipseCallout">
            <a:avLst>
              <a:gd name="adj1" fmla="val 80553"/>
              <a:gd name="adj2" fmla="val 2077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1" u="none" strike="noStrike" cap="none" normalizeH="0" baseline="0" dirty="0" smtClean="0">
                <a:ln>
                  <a:noFill/>
                </a:ln>
                <a:effectLst/>
                <a:latin typeface="Verdana" pitchFamily="34" charset="0"/>
              </a:rPr>
              <a:t>“</a:t>
            </a:r>
            <a:r>
              <a:rPr lang="ca-ES" sz="1000" dirty="0" smtClean="0">
                <a:effectLst/>
              </a:rPr>
              <a:t>Tota la insuficiència econòmica per falta d’ingressos estables per insuficiència de feina i prestacions repercuteix en el deficitari manteniment de la vivenda , el pagament dels subministres i la pèrdua de vivenda per desnonament ”</a:t>
            </a:r>
            <a:r>
              <a:rPr lang="ca-ES" sz="1000" dirty="0" smtClean="0"/>
              <a:t> </a:t>
            </a:r>
            <a:r>
              <a:rPr lang="ca-ES" sz="1000" b="0" i="0" dirty="0" smtClean="0"/>
              <a:t>(municipi de 2.001 a 5.000 habitants de la comarca del Maresme)</a:t>
            </a:r>
            <a:endParaRPr kumimoji="0" lang="ca-ES" sz="1000" b="0" i="0" u="none" strike="noStrike" cap="none" normalizeH="0" baseline="0" dirty="0" smtClean="0">
              <a:ln>
                <a:noFill/>
              </a:ln>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29</a:t>
            </a:fld>
            <a:endParaRPr lang="es-ES"/>
          </a:p>
        </p:txBody>
      </p:sp>
      <p:sp>
        <p:nvSpPr>
          <p:cNvPr id="6"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4</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Tendències, derivacions i recomptes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pic>
        <p:nvPicPr>
          <p:cNvPr id="8" name="Picture 1"/>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9" name="Rectangle 5"/>
          <p:cNvSpPr>
            <a:spLocks noChangeArrowheads="1"/>
          </p:cNvSpPr>
          <p:nvPr/>
        </p:nvSpPr>
        <p:spPr bwMode="auto">
          <a:xfrm>
            <a:off x="-1" y="30765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10" name="Text Box 6"/>
          <p:cNvSpPr txBox="1">
            <a:spLocks noChangeArrowheads="1"/>
          </p:cNvSpPr>
          <p:nvPr/>
        </p:nvSpPr>
        <p:spPr bwMode="auto">
          <a:xfrm>
            <a:off x="9524" y="33353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4</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Tendències, derivacions i recomptes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3</a:t>
            </a:fld>
            <a:endParaRPr lang="es-ES"/>
          </a:p>
        </p:txBody>
      </p:sp>
      <p:sp>
        <p:nvSpPr>
          <p:cNvPr id="5"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1. Introducció</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
        <p:nvSpPr>
          <p:cNvPr id="8" name="Text Box 6"/>
          <p:cNvSpPr txBox="1">
            <a:spLocks noChangeArrowheads="1"/>
          </p:cNvSpPr>
          <p:nvPr/>
        </p:nvSpPr>
        <p:spPr bwMode="auto">
          <a:xfrm>
            <a:off x="-26987" y="33353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1. Introducció</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
        <p:nvSpPr>
          <p:cNvPr id="10" name="Text Box 6"/>
          <p:cNvSpPr txBox="1">
            <a:spLocks noChangeArrowheads="1"/>
          </p:cNvSpPr>
          <p:nvPr/>
        </p:nvSpPr>
        <p:spPr bwMode="auto">
          <a:xfrm>
            <a:off x="-26987" y="34877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1. Introducció</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pic>
        <p:nvPicPr>
          <p:cNvPr id="11"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12" name="Rectangle 5"/>
          <p:cNvSpPr>
            <a:spLocks noChangeArrowheads="1"/>
          </p:cNvSpPr>
          <p:nvPr/>
        </p:nvSpPr>
        <p:spPr bwMode="auto">
          <a:xfrm>
            <a:off x="-1" y="33813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13" name="Text Box 6"/>
          <p:cNvSpPr txBox="1">
            <a:spLocks noChangeArrowheads="1"/>
          </p:cNvSpPr>
          <p:nvPr/>
        </p:nvSpPr>
        <p:spPr bwMode="auto">
          <a:xfrm>
            <a:off x="9524" y="36401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1. Introducció</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30</a:t>
            </a:fld>
            <a:endParaRPr lang="es-ES" sz="900" dirty="0" smtClean="0">
              <a:solidFill>
                <a:srgbClr val="000000"/>
              </a:solidFill>
              <a:latin typeface="Verdana" pitchFamily="34" charset="0"/>
              <a:ea typeface="Verdana" pitchFamily="34" charset="0"/>
              <a:cs typeface="Verdana" pitchFamily="34" charset="0"/>
            </a:endParaRPr>
          </a:p>
        </p:txBody>
      </p:sp>
      <p:sp>
        <p:nvSpPr>
          <p:cNvPr id="21508" name="Rectangle 28"/>
          <p:cNvSpPr>
            <a:spLocks noChangeArrowheads="1"/>
          </p:cNvSpPr>
          <p:nvPr/>
        </p:nvSpPr>
        <p:spPr bwMode="auto">
          <a:xfrm>
            <a:off x="250825" y="1126009"/>
            <a:ext cx="338507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4.1. Previsió de tendència</a:t>
            </a:r>
            <a:endParaRPr lang="ca-ES" sz="1600" i="0" dirty="0">
              <a:solidFill>
                <a:srgbClr val="6A1727"/>
              </a:solidFill>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83"/>
              <a:ext cx="5760" cy="446"/>
            </a:xfrm>
            <a:prstGeom prst="rect">
              <a:avLst/>
            </a:prstGeom>
            <a:noFill/>
            <a:ln w="9525">
              <a:noFill/>
              <a:miter lim="800000"/>
              <a:headEnd/>
              <a:tailEnd/>
            </a:ln>
          </p:spPr>
          <p:txBody>
            <a:bodyPr anchor="ctr">
              <a:spAutoFit/>
            </a:bodyPr>
            <a:lstStyle/>
            <a:p>
              <a:r>
                <a:rPr lang="ca-ES" sz="2000" i="0" dirty="0">
                  <a:solidFill>
                    <a:srgbClr val="680000"/>
                  </a:solidFill>
                </a:rPr>
                <a:t>4</a:t>
              </a:r>
              <a:r>
                <a:rPr lang="ca-ES" sz="2000" i="0" dirty="0" smtClean="0">
                  <a:solidFill>
                    <a:srgbClr val="680000"/>
                  </a:solidFill>
                </a:rPr>
                <a:t>. Tendències, derivacions                                                                        i recomptes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pic>
        <p:nvPicPr>
          <p:cNvPr id="22530" name="Picture 2"/>
          <p:cNvPicPr>
            <a:picLocks noChangeAspect="1" noChangeArrowheads="1"/>
          </p:cNvPicPr>
          <p:nvPr/>
        </p:nvPicPr>
        <p:blipFill>
          <a:blip r:embed="rId6" cstate="print"/>
          <a:srcRect/>
          <a:stretch>
            <a:fillRect/>
          </a:stretch>
        </p:blipFill>
        <p:spPr bwMode="auto">
          <a:xfrm>
            <a:off x="-36512" y="2636912"/>
            <a:ext cx="5248275" cy="2971800"/>
          </a:xfrm>
          <a:prstGeom prst="rect">
            <a:avLst/>
          </a:prstGeom>
          <a:noFill/>
          <a:ln w="9525">
            <a:noFill/>
            <a:miter lim="800000"/>
            <a:headEnd/>
            <a:tailEnd/>
          </a:ln>
          <a:effectLst/>
        </p:spPr>
      </p:pic>
      <p:sp>
        <p:nvSpPr>
          <p:cNvPr id="15" name="Text Box 17"/>
          <p:cNvSpPr txBox="1">
            <a:spLocks noChangeArrowheads="1"/>
          </p:cNvSpPr>
          <p:nvPr/>
        </p:nvSpPr>
        <p:spPr bwMode="auto">
          <a:xfrm>
            <a:off x="467544" y="2204864"/>
            <a:ext cx="4392488" cy="400110"/>
          </a:xfrm>
          <a:prstGeom prst="rect">
            <a:avLst/>
          </a:prstGeom>
          <a:noFill/>
          <a:ln w="9525">
            <a:noFill/>
            <a:miter lim="800000"/>
            <a:headEnd/>
            <a:tailEnd/>
          </a:ln>
        </p:spPr>
        <p:txBody>
          <a:bodyPr wrap="square">
            <a:spAutoFit/>
          </a:bodyPr>
          <a:lstStyle/>
          <a:p>
            <a:pPr>
              <a:spcBef>
                <a:spcPts val="0"/>
              </a:spcBef>
            </a:pPr>
            <a:r>
              <a:rPr lang="ca-ES" sz="1000" dirty="0" smtClean="0"/>
              <a:t>I pel que fa a l’any 2015, la previsió del vostre municipi </a:t>
            </a:r>
          </a:p>
          <a:p>
            <a:pPr>
              <a:spcBef>
                <a:spcPts val="0"/>
              </a:spcBef>
            </a:pPr>
            <a:r>
              <a:rPr lang="ca-ES" sz="1000" dirty="0" smtClean="0"/>
              <a:t>és que els casos de mal allotjament tinguin tendència a:</a:t>
            </a:r>
            <a:endParaRPr lang="ca-ES" sz="1000" dirty="0"/>
          </a:p>
        </p:txBody>
      </p:sp>
      <p:sp>
        <p:nvSpPr>
          <p:cNvPr id="16" name="Text Box 7"/>
          <p:cNvSpPr txBox="1">
            <a:spLocks noChangeArrowheads="1"/>
          </p:cNvSpPr>
          <p:nvPr/>
        </p:nvSpPr>
        <p:spPr bwMode="auto">
          <a:xfrm>
            <a:off x="1259905" y="5157192"/>
            <a:ext cx="3240087" cy="230832"/>
          </a:xfrm>
          <a:prstGeom prst="rect">
            <a:avLst/>
          </a:prstGeom>
          <a:noFill/>
          <a:ln w="9525">
            <a:noFill/>
            <a:miter lim="800000"/>
            <a:headEnd/>
            <a:tailEnd/>
          </a:ln>
        </p:spPr>
        <p:txBody>
          <a:bodyPr>
            <a:spAutoFit/>
          </a:bodyPr>
          <a:lstStyle/>
          <a:p>
            <a:pPr>
              <a:spcBef>
                <a:spcPct val="50000"/>
              </a:spcBef>
            </a:pPr>
            <a:r>
              <a:rPr lang="es-ES_tradnl" b="0" dirty="0" smtClean="0"/>
              <a:t>Base: 329</a:t>
            </a:r>
          </a:p>
        </p:txBody>
      </p:sp>
      <p:graphicFrame>
        <p:nvGraphicFramePr>
          <p:cNvPr id="17" name="16 Tabla"/>
          <p:cNvGraphicFramePr>
            <a:graphicFrameLocks noGrp="1"/>
          </p:cNvGraphicFramePr>
          <p:nvPr/>
        </p:nvGraphicFramePr>
        <p:xfrm>
          <a:off x="4860032" y="2682984"/>
          <a:ext cx="4003764" cy="2042160"/>
        </p:xfrm>
        <a:graphic>
          <a:graphicData uri="http://schemas.openxmlformats.org/drawingml/2006/table">
            <a:tbl>
              <a:tblPr/>
              <a:tblGrid>
                <a:gridCol w="1267460"/>
                <a:gridCol w="864096"/>
                <a:gridCol w="936104"/>
                <a:gridCol w="936104"/>
              </a:tblGrid>
              <a:tr h="319405">
                <a:tc>
                  <a:txBody>
                    <a:bodyPr/>
                    <a:lstStyle/>
                    <a:p>
                      <a:pPr algn="ctr">
                        <a:spcAft>
                          <a:spcPts val="0"/>
                        </a:spcAft>
                      </a:pPr>
                      <a:r>
                        <a:rPr lang="ca-ES" sz="900" b="1" dirty="0" smtClean="0">
                          <a:solidFill>
                            <a:schemeClr val="tx1"/>
                          </a:solidFill>
                          <a:latin typeface="Verdana"/>
                          <a:ea typeface="Times New Roman"/>
                          <a:cs typeface="Times New Roman"/>
                        </a:rPr>
                        <a:t>Estra</a:t>
                      </a:r>
                      <a:r>
                        <a:rPr lang="ca-ES" sz="900" dirty="0" smtClean="0">
                          <a:solidFill>
                            <a:schemeClr val="tx1"/>
                          </a:solidFill>
                          <a:latin typeface="Verdana"/>
                          <a:ea typeface="Times New Roman"/>
                          <a:cs typeface="Times New Roman"/>
                        </a:rPr>
                        <a:t>t</a:t>
                      </a:r>
                      <a:endParaRPr lang="es-ES" sz="900" dirty="0">
                        <a:solidFill>
                          <a:schemeClr val="tx1"/>
                        </a:solidFill>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dirty="0" smtClean="0">
                          <a:solidFill>
                            <a:schemeClr val="tx1"/>
                          </a:solidFill>
                          <a:latin typeface="Verdana"/>
                          <a:ea typeface="Times New Roman"/>
                          <a:cs typeface="Times New Roman"/>
                        </a:rPr>
                        <a:t>Augmentar</a:t>
                      </a:r>
                      <a:endParaRPr lang="es-ES" sz="900" b="1"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dirty="0" smtClean="0">
                          <a:solidFill>
                            <a:schemeClr val="tx1"/>
                          </a:solidFill>
                          <a:latin typeface="Verdana"/>
                          <a:ea typeface="Times New Roman"/>
                          <a:cs typeface="Times New Roman"/>
                        </a:rPr>
                        <a:t>Mantenir-se</a:t>
                      </a:r>
                      <a:endParaRPr lang="es-ES" sz="900" b="1"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900" b="1" dirty="0" smtClean="0">
                          <a:solidFill>
                            <a:schemeClr val="tx1"/>
                          </a:solidFill>
                          <a:latin typeface="Verdana"/>
                          <a:ea typeface="Times New Roman"/>
                          <a:cs typeface="Times New Roman"/>
                        </a:rPr>
                        <a:t>Disminuir</a:t>
                      </a:r>
                      <a:endParaRPr lang="es-ES" sz="900" b="1"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r>
              <a:tr h="287020">
                <a:tc>
                  <a:txBody>
                    <a:bodyPr/>
                    <a:lstStyle/>
                    <a:p>
                      <a:pPr algn="ctr">
                        <a:spcAft>
                          <a:spcPts val="0"/>
                        </a:spcAft>
                      </a:pPr>
                      <a:r>
                        <a:rPr lang="ca-ES" sz="900" b="1" dirty="0" smtClean="0">
                          <a:latin typeface="Verdana"/>
                          <a:ea typeface="Times New Roman"/>
                          <a:cs typeface="Times New Roman"/>
                        </a:rPr>
                        <a:t>Estrat 1 (n=82)</a:t>
                      </a:r>
                      <a:endParaRPr lang="es-ES" sz="900" b="1"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19,5</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57,3</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ca-ES" sz="900" dirty="0" smtClean="0">
                          <a:solidFill>
                            <a:schemeClr val="tx1"/>
                          </a:solidFill>
                          <a:latin typeface="Verdana"/>
                          <a:ea typeface="Times New Roman"/>
                          <a:cs typeface="Times New Roman"/>
                        </a:rPr>
                        <a:t>23,2</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87020">
                <a:tc>
                  <a:txBody>
                    <a:bodyPr/>
                    <a:lstStyle/>
                    <a:p>
                      <a:pPr algn="ctr">
                        <a:spcAft>
                          <a:spcPts val="0"/>
                        </a:spcAft>
                      </a:pPr>
                      <a:r>
                        <a:rPr lang="ca-ES" sz="900" b="1" dirty="0" smtClean="0">
                          <a:latin typeface="Verdana"/>
                          <a:ea typeface="Times New Roman"/>
                          <a:cs typeface="Times New Roman"/>
                        </a:rPr>
                        <a:t>Estrat</a:t>
                      </a:r>
                      <a:r>
                        <a:rPr lang="ca-ES" sz="900" b="1" baseline="0" dirty="0" smtClean="0">
                          <a:latin typeface="Verdana"/>
                          <a:ea typeface="Times New Roman"/>
                          <a:cs typeface="Times New Roman"/>
                        </a:rPr>
                        <a:t> 2 (n=35)</a:t>
                      </a:r>
                      <a:endParaRPr lang="es-ES" sz="900" b="1"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40,0</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48,6</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11,4</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900" b="1" dirty="0" smtClean="0">
                          <a:latin typeface="Verdana"/>
                          <a:ea typeface="Times New Roman"/>
                          <a:cs typeface="Times New Roman"/>
                        </a:rPr>
                        <a:t>Estrat 3 (n=56)</a:t>
                      </a:r>
                      <a:endParaRPr lang="es-ES" sz="900" b="1"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46,4</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46,4</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7,2</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900" b="1" dirty="0" smtClean="0">
                          <a:latin typeface="Verdana"/>
                          <a:ea typeface="Times New Roman"/>
                          <a:cs typeface="Times New Roman"/>
                        </a:rPr>
                        <a:t>Estrat 4 (n=64)</a:t>
                      </a:r>
                      <a:endParaRPr lang="es-ES" sz="900" b="1"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48,4</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51,6</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0,0</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900" b="1" dirty="0" smtClean="0">
                          <a:latin typeface="Verdana"/>
                          <a:ea typeface="Times New Roman"/>
                          <a:cs typeface="Times New Roman"/>
                        </a:rPr>
                        <a:t>Estrat 5 (n=35)</a:t>
                      </a:r>
                      <a:endParaRPr lang="es-ES" sz="900" b="1"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54,3</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45,7</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0,0</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55">
                <a:tc>
                  <a:txBody>
                    <a:bodyPr/>
                    <a:lstStyle/>
                    <a:p>
                      <a:pPr algn="ctr">
                        <a:spcAft>
                          <a:spcPts val="0"/>
                        </a:spcAft>
                      </a:pPr>
                      <a:r>
                        <a:rPr lang="ca-ES" sz="900" b="1" dirty="0" smtClean="0">
                          <a:latin typeface="Verdana"/>
                          <a:ea typeface="Times New Roman"/>
                          <a:cs typeface="Times New Roman"/>
                        </a:rPr>
                        <a:t>Estrat 6 (n=51)*</a:t>
                      </a:r>
                      <a:endParaRPr lang="es-ES" sz="900" b="1"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74,5</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ca-ES" sz="900" dirty="0" smtClean="0">
                          <a:solidFill>
                            <a:schemeClr val="tx1"/>
                          </a:solidFill>
                          <a:latin typeface="Verdana"/>
                          <a:ea typeface="Times New Roman"/>
                          <a:cs typeface="Times New Roman"/>
                        </a:rPr>
                        <a:t>23,5</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900" dirty="0" smtClean="0">
                          <a:solidFill>
                            <a:schemeClr val="tx1"/>
                          </a:solidFill>
                          <a:latin typeface="Verdana"/>
                          <a:ea typeface="Times New Roman"/>
                          <a:cs typeface="Times New Roman"/>
                        </a:rPr>
                        <a:t>2,0</a:t>
                      </a:r>
                      <a:endParaRPr lang="es-ES" sz="9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3" name="12 CuadroTexto"/>
          <p:cNvSpPr txBox="1"/>
          <p:nvPr/>
        </p:nvSpPr>
        <p:spPr>
          <a:xfrm>
            <a:off x="107504" y="6582544"/>
            <a:ext cx="8352928" cy="230832"/>
          </a:xfrm>
          <a:prstGeom prst="rect">
            <a:avLst/>
          </a:prstGeom>
          <a:noFill/>
        </p:spPr>
        <p:txBody>
          <a:bodyPr wrap="square" rtlCol="0">
            <a:spAutoFit/>
          </a:bodyPr>
          <a:lstStyle/>
          <a:p>
            <a:pPr algn="l"/>
            <a:r>
              <a:rPr lang="ca-ES" b="0" i="0" dirty="0" smtClean="0"/>
              <a:t>*Inclou Barcelona.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cstate="print"/>
          <a:srcRect/>
          <a:stretch>
            <a:fillRect/>
          </a:stretch>
        </p:blipFill>
        <p:spPr bwMode="auto">
          <a:xfrm>
            <a:off x="2843808" y="1556792"/>
            <a:ext cx="6578963" cy="4407198"/>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cstate="print"/>
          <a:srcRect/>
          <a:stretch>
            <a:fillRect/>
          </a:stretch>
        </p:blipFill>
        <p:spPr bwMode="auto">
          <a:xfrm>
            <a:off x="-900608" y="2545432"/>
            <a:ext cx="5248275" cy="2971800"/>
          </a:xfrm>
          <a:prstGeom prst="rect">
            <a:avLst/>
          </a:prstGeom>
          <a:noFill/>
          <a:ln w="9525">
            <a:noFill/>
            <a:miter lim="800000"/>
            <a:headEnd/>
            <a:tailEnd/>
          </a:ln>
          <a:effectLst/>
        </p:spPr>
      </p:pic>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31</a:t>
            </a:fld>
            <a:endParaRPr lang="es-ES" sz="900" dirty="0" smtClean="0">
              <a:solidFill>
                <a:srgbClr val="000000"/>
              </a:solidFill>
              <a:latin typeface="Verdana" pitchFamily="34" charset="0"/>
              <a:ea typeface="Verdana" pitchFamily="34" charset="0"/>
              <a:cs typeface="Verdana" pitchFamily="34" charset="0"/>
            </a:endParaRPr>
          </a:p>
        </p:txBody>
      </p:sp>
      <p:sp>
        <p:nvSpPr>
          <p:cNvPr id="21508" name="Rectangle 28"/>
          <p:cNvSpPr>
            <a:spLocks noChangeArrowheads="1"/>
          </p:cNvSpPr>
          <p:nvPr/>
        </p:nvSpPr>
        <p:spPr bwMode="auto">
          <a:xfrm>
            <a:off x="250825" y="1000108"/>
            <a:ext cx="3385071"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4.2. Derivacions de casos</a:t>
            </a:r>
            <a:endParaRPr lang="ca-ES" sz="1600" i="0" dirty="0">
              <a:solidFill>
                <a:srgbClr val="6A1727"/>
              </a:solidFill>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5"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83"/>
              <a:ext cx="5760" cy="446"/>
            </a:xfrm>
            <a:prstGeom prst="rect">
              <a:avLst/>
            </a:prstGeom>
            <a:noFill/>
            <a:ln w="9525">
              <a:noFill/>
              <a:miter lim="800000"/>
              <a:headEnd/>
              <a:tailEnd/>
            </a:ln>
          </p:spPr>
          <p:txBody>
            <a:bodyPr anchor="ctr">
              <a:spAutoFit/>
            </a:bodyPr>
            <a:lstStyle/>
            <a:p>
              <a:r>
                <a:rPr lang="ca-ES" sz="2000" i="0" dirty="0">
                  <a:solidFill>
                    <a:srgbClr val="680000"/>
                  </a:solidFill>
                </a:rPr>
                <a:t>4</a:t>
              </a:r>
              <a:r>
                <a:rPr lang="ca-ES" sz="2000" i="0" dirty="0" smtClean="0">
                  <a:solidFill>
                    <a:srgbClr val="680000"/>
                  </a:solidFill>
                </a:rPr>
                <a:t>. Tendències, derivacions                                                                        i recomptes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6"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7" cstate="print"/>
          <a:srcRect/>
          <a:stretch>
            <a:fillRect/>
          </a:stretch>
        </p:blipFill>
        <p:spPr bwMode="auto">
          <a:xfrm>
            <a:off x="251520" y="116632"/>
            <a:ext cx="2043113" cy="584200"/>
          </a:xfrm>
          <a:prstGeom prst="rect">
            <a:avLst/>
          </a:prstGeom>
          <a:noFill/>
          <a:ln w="9525">
            <a:noFill/>
            <a:miter lim="800000"/>
            <a:headEnd/>
            <a:tailEnd/>
          </a:ln>
        </p:spPr>
      </p:pic>
      <p:sp>
        <p:nvSpPr>
          <p:cNvPr id="9" name="Text Box 7"/>
          <p:cNvSpPr txBox="1">
            <a:spLocks noChangeArrowheads="1"/>
          </p:cNvSpPr>
          <p:nvPr/>
        </p:nvSpPr>
        <p:spPr bwMode="auto">
          <a:xfrm>
            <a:off x="395809" y="5157192"/>
            <a:ext cx="3240087" cy="230832"/>
          </a:xfrm>
          <a:prstGeom prst="rect">
            <a:avLst/>
          </a:prstGeom>
          <a:noFill/>
          <a:ln w="9525">
            <a:noFill/>
            <a:miter lim="800000"/>
            <a:headEnd/>
            <a:tailEnd/>
          </a:ln>
        </p:spPr>
        <p:txBody>
          <a:bodyPr>
            <a:spAutoFit/>
          </a:bodyPr>
          <a:lstStyle/>
          <a:p>
            <a:pPr>
              <a:spcBef>
                <a:spcPct val="50000"/>
              </a:spcBef>
            </a:pPr>
            <a:r>
              <a:rPr lang="es-ES_tradnl" b="0" dirty="0" smtClean="0"/>
              <a:t>Base: 330</a:t>
            </a:r>
          </a:p>
        </p:txBody>
      </p:sp>
      <p:sp>
        <p:nvSpPr>
          <p:cNvPr id="10" name="Text Box 17"/>
          <p:cNvSpPr txBox="1">
            <a:spLocks noChangeArrowheads="1"/>
          </p:cNvSpPr>
          <p:nvPr/>
        </p:nvSpPr>
        <p:spPr bwMode="auto">
          <a:xfrm>
            <a:off x="-180528" y="2204864"/>
            <a:ext cx="4392488" cy="400110"/>
          </a:xfrm>
          <a:prstGeom prst="rect">
            <a:avLst/>
          </a:prstGeom>
          <a:noFill/>
          <a:ln w="9525">
            <a:noFill/>
            <a:miter lim="800000"/>
            <a:headEnd/>
            <a:tailEnd/>
          </a:ln>
        </p:spPr>
        <p:txBody>
          <a:bodyPr wrap="square">
            <a:spAutoFit/>
          </a:bodyPr>
          <a:lstStyle/>
          <a:p>
            <a:pPr>
              <a:spcBef>
                <a:spcPct val="50000"/>
              </a:spcBef>
            </a:pPr>
            <a:r>
              <a:rPr lang="ca-ES" sz="1000" dirty="0" smtClean="0"/>
              <a:t>Pel que fa als casos sense possibilitat de resolució al centre/entitat, els deriveu a un altre centre o entitat?</a:t>
            </a:r>
            <a:endParaRPr lang="ca-ES" sz="1000" dirty="0"/>
          </a:p>
        </p:txBody>
      </p:sp>
      <p:cxnSp>
        <p:nvCxnSpPr>
          <p:cNvPr id="14" name="13 Conector recto de flecha"/>
          <p:cNvCxnSpPr/>
          <p:nvPr/>
        </p:nvCxnSpPr>
        <p:spPr bwMode="auto">
          <a:xfrm flipV="1">
            <a:off x="3923928" y="4149080"/>
            <a:ext cx="864096" cy="504056"/>
          </a:xfrm>
          <a:prstGeom prst="straightConnector1">
            <a:avLst/>
          </a:prstGeom>
          <a:solidFill>
            <a:srgbClr val="EAEAEA">
              <a:alpha val="99001"/>
            </a:srgbClr>
          </a:solidFill>
          <a:ln w="22225" cap="flat" cmpd="sng" algn="ctr">
            <a:noFill/>
            <a:prstDash val="solid"/>
            <a:round/>
            <a:headEnd type="none" w="med" len="med"/>
            <a:tailEnd type="arrow"/>
          </a:ln>
          <a:effectLst/>
          <a:scene3d>
            <a:camera prst="legacyObliqueTopRight"/>
            <a:lightRig rig="legacyFlat3" dir="b"/>
          </a:scene3d>
          <a:sp3d extrusionH="176200" prstMaterial="legacyMatte">
            <a:bevelT w="13500" h="13500" prst="angle"/>
            <a:bevelB w="13500" h="13500" prst="angle"/>
            <a:extrusionClr>
              <a:srgbClr val="009900"/>
            </a:extrusionClr>
          </a:sp3d>
        </p:spPr>
      </p:cxnSp>
      <p:cxnSp>
        <p:nvCxnSpPr>
          <p:cNvPr id="16" name="15 Conector recto de flecha"/>
          <p:cNvCxnSpPr/>
          <p:nvPr/>
        </p:nvCxnSpPr>
        <p:spPr bwMode="auto">
          <a:xfrm flipV="1">
            <a:off x="3203848" y="3284984"/>
            <a:ext cx="864096" cy="504056"/>
          </a:xfrm>
          <a:prstGeom prst="straightConnector1">
            <a:avLst/>
          </a:prstGeom>
          <a:solidFill>
            <a:srgbClr val="EAEAEA">
              <a:alpha val="99001"/>
            </a:srgbClr>
          </a:solidFill>
          <a:ln w="38100" cap="flat" cmpd="sng" algn="ctr">
            <a:solidFill>
              <a:srgbClr val="00CC99"/>
            </a:solidFill>
            <a:prstDash val="solid"/>
            <a:round/>
            <a:headEnd type="none" w="med" len="med"/>
            <a:tailEnd type="arrow"/>
          </a:ln>
          <a:effectLst/>
          <a:scene3d>
            <a:camera prst="legacyObliqueTopRight"/>
            <a:lightRig rig="legacyFlat3" dir="b"/>
          </a:scene3d>
          <a:sp3d prstMaterial="legacyMatte">
            <a:bevelT w="0" h="0" prst="angle"/>
            <a:bevelB w="0" h="0" prst="angle"/>
            <a:extrusionClr>
              <a:srgbClr val="009900"/>
            </a:extrusionClr>
          </a:sp3d>
        </p:spPr>
      </p:cxnSp>
      <p:sp>
        <p:nvSpPr>
          <p:cNvPr id="20" name="Text Box 7"/>
          <p:cNvSpPr txBox="1">
            <a:spLocks noChangeArrowheads="1"/>
          </p:cNvSpPr>
          <p:nvPr/>
        </p:nvSpPr>
        <p:spPr bwMode="auto">
          <a:xfrm>
            <a:off x="5903913" y="5661248"/>
            <a:ext cx="3240087" cy="438582"/>
          </a:xfrm>
          <a:prstGeom prst="rect">
            <a:avLst/>
          </a:prstGeom>
          <a:noFill/>
          <a:ln w="9525">
            <a:noFill/>
            <a:miter lim="800000"/>
            <a:headEnd/>
            <a:tailEnd/>
          </a:ln>
        </p:spPr>
        <p:txBody>
          <a:bodyPr>
            <a:spAutoFit/>
          </a:bodyPr>
          <a:lstStyle/>
          <a:p>
            <a:pPr>
              <a:spcBef>
                <a:spcPct val="50000"/>
              </a:spcBef>
            </a:pPr>
            <a:r>
              <a:rPr lang="es-ES_tradnl" b="0" dirty="0" smtClean="0"/>
              <a:t>Base (deriven casos): 187</a:t>
            </a:r>
          </a:p>
          <a:p>
            <a:pPr>
              <a:spcBef>
                <a:spcPct val="50000"/>
              </a:spcBef>
            </a:pPr>
            <a:r>
              <a:rPr lang="es-ES_tradnl" b="0" dirty="0" smtClean="0"/>
              <a:t>MÚLTIPLE</a:t>
            </a:r>
          </a:p>
        </p:txBody>
      </p:sp>
      <p:sp>
        <p:nvSpPr>
          <p:cNvPr id="21" name="Text Box 17"/>
          <p:cNvSpPr txBox="1">
            <a:spLocks noChangeArrowheads="1"/>
          </p:cNvSpPr>
          <p:nvPr/>
        </p:nvSpPr>
        <p:spPr bwMode="auto">
          <a:xfrm>
            <a:off x="4211960" y="1382579"/>
            <a:ext cx="4392488" cy="246221"/>
          </a:xfrm>
          <a:prstGeom prst="rect">
            <a:avLst/>
          </a:prstGeom>
          <a:noFill/>
          <a:ln w="9525">
            <a:noFill/>
            <a:miter lim="800000"/>
            <a:headEnd/>
            <a:tailEnd/>
          </a:ln>
        </p:spPr>
        <p:txBody>
          <a:bodyPr wrap="square">
            <a:spAutoFit/>
          </a:bodyPr>
          <a:lstStyle/>
          <a:p>
            <a:pPr>
              <a:spcBef>
                <a:spcPct val="50000"/>
              </a:spcBef>
            </a:pPr>
            <a:r>
              <a:rPr lang="ca-ES" sz="1000" dirty="0" smtClean="0"/>
              <a:t>A quina o a quines?</a:t>
            </a:r>
            <a:endParaRPr lang="ca-ES" sz="1000" dirty="0"/>
          </a:p>
        </p:txBody>
      </p:sp>
      <p:sp>
        <p:nvSpPr>
          <p:cNvPr id="22" name="Text Box 5"/>
          <p:cNvSpPr txBox="1">
            <a:spLocks noChangeArrowheads="1"/>
          </p:cNvSpPr>
          <p:nvPr/>
        </p:nvSpPr>
        <p:spPr bwMode="auto">
          <a:xfrm>
            <a:off x="1907704" y="5661248"/>
            <a:ext cx="3096344" cy="648147"/>
          </a:xfrm>
          <a:prstGeom prst="rect">
            <a:avLst/>
          </a:prstGeom>
          <a:solidFill>
            <a:srgbClr val="00CC99"/>
          </a:solidFill>
          <a:ln w="12700">
            <a:noFill/>
            <a:miter lim="800000"/>
            <a:headEnd/>
            <a:tailEnd/>
          </a:ln>
          <a:scene3d>
            <a:camera prst="orthographicFront"/>
            <a:lightRig rig="threePt" dir="t"/>
          </a:scene3d>
          <a:sp3d>
            <a:bevelT/>
          </a:sp3d>
        </p:spPr>
        <p:txBody>
          <a:bodyPr anchor="ctr"/>
          <a:lstStyle/>
          <a:p>
            <a:pPr>
              <a:spcBef>
                <a:spcPct val="50000"/>
              </a:spcBef>
            </a:pPr>
            <a:r>
              <a:rPr lang="ca-ES" sz="1200" i="0" dirty="0" smtClean="0"/>
              <a:t>L’any 2014, el 20,7 dels municipis no va derivar cap cas i el 47,2% va derivar entre 1 i 5 casos.</a:t>
            </a:r>
            <a:endParaRPr lang="ca-ES" sz="1000" b="0" i="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396552" y="2401416"/>
            <a:ext cx="5248275" cy="2971800"/>
          </a:xfrm>
          <a:prstGeom prst="rect">
            <a:avLst/>
          </a:prstGeom>
          <a:noFill/>
          <a:ln w="9525">
            <a:noFill/>
            <a:miter lim="800000"/>
            <a:headEnd/>
            <a:tailEnd/>
          </a:ln>
          <a:effectLst/>
        </p:spPr>
      </p:pic>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32</a:t>
            </a:fld>
            <a:endParaRPr lang="es-ES" sz="900" dirty="0" smtClean="0">
              <a:solidFill>
                <a:srgbClr val="000000"/>
              </a:solidFill>
              <a:latin typeface="Verdana" pitchFamily="34" charset="0"/>
              <a:ea typeface="Verdana" pitchFamily="34" charset="0"/>
              <a:cs typeface="Verdana" pitchFamily="34" charset="0"/>
            </a:endParaRPr>
          </a:p>
        </p:txBody>
      </p:sp>
      <p:sp>
        <p:nvSpPr>
          <p:cNvPr id="21508" name="Rectangle 28"/>
          <p:cNvSpPr>
            <a:spLocks noChangeArrowheads="1"/>
          </p:cNvSpPr>
          <p:nvPr/>
        </p:nvSpPr>
        <p:spPr bwMode="auto">
          <a:xfrm>
            <a:off x="250825" y="1000108"/>
            <a:ext cx="4969247"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4.3. Recompte de persones sense sostre</a:t>
            </a:r>
            <a:endParaRPr lang="ca-ES" sz="1600" i="0" dirty="0">
              <a:solidFill>
                <a:srgbClr val="6A1727"/>
              </a:solidFill>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4"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83"/>
              <a:ext cx="5760" cy="446"/>
            </a:xfrm>
            <a:prstGeom prst="rect">
              <a:avLst/>
            </a:prstGeom>
            <a:noFill/>
            <a:ln w="9525">
              <a:noFill/>
              <a:miter lim="800000"/>
              <a:headEnd/>
              <a:tailEnd/>
            </a:ln>
          </p:spPr>
          <p:txBody>
            <a:bodyPr anchor="ctr">
              <a:spAutoFit/>
            </a:bodyPr>
            <a:lstStyle/>
            <a:p>
              <a:r>
                <a:rPr lang="ca-ES" sz="2000" i="0" dirty="0">
                  <a:solidFill>
                    <a:srgbClr val="680000"/>
                  </a:solidFill>
                </a:rPr>
                <a:t>4</a:t>
              </a:r>
              <a:r>
                <a:rPr lang="ca-ES" sz="2000" i="0" dirty="0" smtClean="0">
                  <a:solidFill>
                    <a:srgbClr val="680000"/>
                  </a:solidFill>
                </a:rPr>
                <a:t>. Tendències, derivacions                                                                        i recomptes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5"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6" cstate="print"/>
          <a:srcRect/>
          <a:stretch>
            <a:fillRect/>
          </a:stretch>
        </p:blipFill>
        <p:spPr bwMode="auto">
          <a:xfrm>
            <a:off x="251520" y="116632"/>
            <a:ext cx="2043113" cy="584200"/>
          </a:xfrm>
          <a:prstGeom prst="rect">
            <a:avLst/>
          </a:prstGeom>
          <a:noFill/>
          <a:ln w="9525">
            <a:noFill/>
            <a:miter lim="800000"/>
            <a:headEnd/>
            <a:tailEnd/>
          </a:ln>
        </p:spPr>
      </p:pic>
      <p:sp>
        <p:nvSpPr>
          <p:cNvPr id="9" name="Text Box 17"/>
          <p:cNvSpPr txBox="1">
            <a:spLocks noChangeArrowheads="1"/>
          </p:cNvSpPr>
          <p:nvPr/>
        </p:nvSpPr>
        <p:spPr bwMode="auto">
          <a:xfrm>
            <a:off x="107504" y="2204864"/>
            <a:ext cx="4608512" cy="553998"/>
          </a:xfrm>
          <a:prstGeom prst="rect">
            <a:avLst/>
          </a:prstGeom>
          <a:noFill/>
          <a:ln w="9525">
            <a:noFill/>
            <a:miter lim="800000"/>
            <a:headEnd/>
            <a:tailEnd/>
          </a:ln>
        </p:spPr>
        <p:txBody>
          <a:bodyPr wrap="square">
            <a:spAutoFit/>
          </a:bodyPr>
          <a:lstStyle/>
          <a:p>
            <a:pPr>
              <a:spcBef>
                <a:spcPts val="0"/>
              </a:spcBef>
            </a:pPr>
            <a:r>
              <a:rPr lang="ca-ES" sz="1000" dirty="0" smtClean="0"/>
              <a:t>En els últims 5 anys, heu portat a terme algun recompte </a:t>
            </a:r>
          </a:p>
          <a:p>
            <a:pPr>
              <a:spcBef>
                <a:spcPts val="0"/>
              </a:spcBef>
            </a:pPr>
            <a:r>
              <a:rPr lang="ca-ES" sz="1000" dirty="0" smtClean="0"/>
              <a:t>de persones sense sostre seguint una metodologia contrastada?*</a:t>
            </a:r>
            <a:endParaRPr lang="ca-ES" sz="1000" dirty="0"/>
          </a:p>
        </p:txBody>
      </p:sp>
      <p:sp>
        <p:nvSpPr>
          <p:cNvPr id="10" name="Text Box 7"/>
          <p:cNvSpPr txBox="1">
            <a:spLocks noChangeArrowheads="1"/>
          </p:cNvSpPr>
          <p:nvPr/>
        </p:nvSpPr>
        <p:spPr bwMode="auto">
          <a:xfrm>
            <a:off x="827857" y="4869160"/>
            <a:ext cx="3240087" cy="230832"/>
          </a:xfrm>
          <a:prstGeom prst="rect">
            <a:avLst/>
          </a:prstGeom>
          <a:noFill/>
          <a:ln w="9525">
            <a:noFill/>
            <a:miter lim="800000"/>
            <a:headEnd/>
            <a:tailEnd/>
          </a:ln>
        </p:spPr>
        <p:txBody>
          <a:bodyPr>
            <a:spAutoFit/>
          </a:bodyPr>
          <a:lstStyle/>
          <a:p>
            <a:pPr>
              <a:spcBef>
                <a:spcPct val="50000"/>
              </a:spcBef>
            </a:pPr>
            <a:r>
              <a:rPr lang="es-ES_tradnl" b="0" dirty="0" smtClean="0"/>
              <a:t>Base: 323</a:t>
            </a:r>
          </a:p>
        </p:txBody>
      </p:sp>
      <p:sp>
        <p:nvSpPr>
          <p:cNvPr id="15" name="Text Box 5"/>
          <p:cNvSpPr txBox="1">
            <a:spLocks noChangeArrowheads="1"/>
          </p:cNvSpPr>
          <p:nvPr/>
        </p:nvSpPr>
        <p:spPr bwMode="auto">
          <a:xfrm>
            <a:off x="5004048" y="3356992"/>
            <a:ext cx="3096344" cy="792163"/>
          </a:xfrm>
          <a:prstGeom prst="rect">
            <a:avLst/>
          </a:prstGeom>
          <a:solidFill>
            <a:srgbClr val="00CC99"/>
          </a:solidFill>
          <a:ln w="12700">
            <a:noFill/>
            <a:miter lim="800000"/>
            <a:headEnd/>
            <a:tailEnd/>
          </a:ln>
          <a:scene3d>
            <a:camera prst="orthographicFront"/>
            <a:lightRig rig="threePt" dir="t"/>
          </a:scene3d>
          <a:sp3d>
            <a:bevelT/>
          </a:sp3d>
        </p:spPr>
        <p:txBody>
          <a:bodyPr anchor="ctr"/>
          <a:lstStyle/>
          <a:p>
            <a:pPr>
              <a:spcBef>
                <a:spcPct val="50000"/>
              </a:spcBef>
            </a:pPr>
            <a:r>
              <a:rPr lang="ca-ES" sz="1200" i="0" dirty="0" smtClean="0"/>
              <a:t>8 municipis** afirmen haver portat a terme algun recompte de persones sense sostre</a:t>
            </a:r>
            <a:endParaRPr lang="ca-ES" sz="1000" b="0" i="0" dirty="0"/>
          </a:p>
        </p:txBody>
      </p:sp>
      <p:sp>
        <p:nvSpPr>
          <p:cNvPr id="14" name="13 CuadroTexto"/>
          <p:cNvSpPr txBox="1"/>
          <p:nvPr/>
        </p:nvSpPr>
        <p:spPr>
          <a:xfrm>
            <a:off x="107504" y="6237312"/>
            <a:ext cx="8352928" cy="507831"/>
          </a:xfrm>
          <a:prstGeom prst="rect">
            <a:avLst/>
          </a:prstGeom>
          <a:noFill/>
        </p:spPr>
        <p:txBody>
          <a:bodyPr wrap="square" rtlCol="0">
            <a:spAutoFit/>
          </a:bodyPr>
          <a:lstStyle/>
          <a:p>
            <a:pPr algn="l"/>
            <a:r>
              <a:rPr lang="ca-ES" b="0" i="0" dirty="0" smtClean="0"/>
              <a:t>*Entenent aquí per recompte una “fotografia” del nombre de persones que dormen al carrer (ETHOS 1) en un municipi delimitat i concret en una nit determinada. Hi ha municipis que reconeixen haver comptat a aquestes persones, però no seguint aquesta metodologia concreta. </a:t>
            </a:r>
            <a:endParaRPr lang="es-ES" b="0" i="0" dirty="0" smtClean="0"/>
          </a:p>
          <a:p>
            <a:pPr algn="l"/>
            <a:r>
              <a:rPr lang="ca-ES" b="0" i="0" dirty="0" smtClean="0"/>
              <a:t>**Barcelona, Mataró, Reus, Sant Boi de Llobregat, Figueres, Sant Feliu de Llobregat, Lloret de Mar i Sant Joan de Vilatorrada.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33</a:t>
            </a:fld>
            <a:endParaRPr lang="es-ES"/>
          </a:p>
        </p:txBody>
      </p:sp>
      <p:sp>
        <p:nvSpPr>
          <p:cNvPr id="5"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5</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Preocupacions futures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pic>
        <p:nvPicPr>
          <p:cNvPr id="1269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5"/>
          <p:cNvSpPr>
            <a:spLocks noChangeArrowheads="1"/>
          </p:cNvSpPr>
          <p:nvPr/>
        </p:nvSpPr>
        <p:spPr bwMode="auto">
          <a:xfrm>
            <a:off x="-36512" y="30765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8" name="Text Box 6"/>
          <p:cNvSpPr txBox="1">
            <a:spLocks noChangeArrowheads="1"/>
          </p:cNvSpPr>
          <p:nvPr/>
        </p:nvSpPr>
        <p:spPr bwMode="auto">
          <a:xfrm>
            <a:off x="-26987" y="33353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5</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Preocupacions futures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34</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6" name="Text Box 17"/>
          <p:cNvSpPr txBox="1">
            <a:spLocks noChangeArrowheads="1"/>
          </p:cNvSpPr>
          <p:nvPr/>
        </p:nvSpPr>
        <p:spPr bwMode="auto">
          <a:xfrm>
            <a:off x="2555776" y="1444714"/>
            <a:ext cx="5184576" cy="400110"/>
          </a:xfrm>
          <a:prstGeom prst="rect">
            <a:avLst/>
          </a:prstGeom>
          <a:noFill/>
          <a:ln w="9525">
            <a:noFill/>
            <a:miter lim="800000"/>
            <a:headEnd/>
            <a:tailEnd/>
          </a:ln>
        </p:spPr>
        <p:txBody>
          <a:bodyPr wrap="square">
            <a:spAutoFit/>
          </a:bodyPr>
          <a:lstStyle/>
          <a:p>
            <a:pPr>
              <a:spcBef>
                <a:spcPct val="50000"/>
              </a:spcBef>
            </a:pPr>
            <a:r>
              <a:rPr lang="ca-ES" sz="1000" dirty="0" smtClean="0"/>
              <a:t>Quines són les vostres principals preocupacions futures en relació amb el funcionament del vostre servei en temes d’habitatge?</a:t>
            </a:r>
            <a:endParaRPr lang="ca-ES" sz="1000" dirty="0"/>
          </a:p>
        </p:txBody>
      </p:sp>
      <p:sp>
        <p:nvSpPr>
          <p:cNvPr id="17" name="Text Box 7"/>
          <p:cNvSpPr txBox="1">
            <a:spLocks noChangeArrowheads="1"/>
          </p:cNvSpPr>
          <p:nvPr/>
        </p:nvSpPr>
        <p:spPr bwMode="auto">
          <a:xfrm>
            <a:off x="4212233" y="5582706"/>
            <a:ext cx="3240087" cy="438582"/>
          </a:xfrm>
          <a:prstGeom prst="rect">
            <a:avLst/>
          </a:prstGeom>
          <a:noFill/>
          <a:ln w="9525">
            <a:noFill/>
            <a:miter lim="800000"/>
            <a:headEnd/>
            <a:tailEnd/>
          </a:ln>
        </p:spPr>
        <p:txBody>
          <a:bodyPr>
            <a:spAutoFit/>
          </a:bodyPr>
          <a:lstStyle/>
          <a:p>
            <a:pPr>
              <a:spcBef>
                <a:spcPct val="50000"/>
              </a:spcBef>
            </a:pPr>
            <a:r>
              <a:rPr lang="es-ES_tradnl" b="0" dirty="0" smtClean="0"/>
              <a:t>Base: 199</a:t>
            </a:r>
          </a:p>
          <a:p>
            <a:pPr>
              <a:spcBef>
                <a:spcPct val="50000"/>
              </a:spcBef>
            </a:pPr>
            <a:r>
              <a:rPr lang="es-ES_tradnl" b="0" i="0" dirty="0" smtClean="0"/>
              <a:t>MÚLTIPLE</a:t>
            </a:r>
            <a:endParaRPr lang="es-ES_tradnl" b="0" i="0" dirty="0"/>
          </a:p>
        </p:txBody>
      </p:sp>
      <p:pic>
        <p:nvPicPr>
          <p:cNvPr id="19458" name="Picture 2"/>
          <p:cNvPicPr>
            <a:picLocks noChangeAspect="1" noChangeArrowheads="1"/>
          </p:cNvPicPr>
          <p:nvPr/>
        </p:nvPicPr>
        <p:blipFill>
          <a:blip r:embed="rId6" cstate="print"/>
          <a:srcRect/>
          <a:stretch>
            <a:fillRect/>
          </a:stretch>
        </p:blipFill>
        <p:spPr bwMode="auto">
          <a:xfrm>
            <a:off x="1328738" y="1988840"/>
            <a:ext cx="6486525" cy="379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35</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8" name="Rectangle 28"/>
          <p:cNvSpPr>
            <a:spLocks noChangeArrowheads="1"/>
          </p:cNvSpPr>
          <p:nvPr/>
        </p:nvSpPr>
        <p:spPr bwMode="auto">
          <a:xfrm>
            <a:off x="250825" y="1000108"/>
            <a:ext cx="5185271" cy="358775"/>
          </a:xfrm>
          <a:prstGeom prst="rect">
            <a:avLst/>
          </a:prstGeom>
          <a:gradFill rotWithShape="1">
            <a:gsLst>
              <a:gs pos="0">
                <a:srgbClr val="680000"/>
              </a:gs>
              <a:gs pos="50000">
                <a:srgbClr val="680000">
                  <a:alpha val="49804"/>
                </a:srgbClr>
              </a:gs>
              <a:gs pos="100000">
                <a:srgbClr val="68000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FFFFFF"/>
                </a:solidFill>
              </a:rPr>
              <a:t>A. Tipologies concretes de mal allotjament</a:t>
            </a:r>
            <a:endParaRPr lang="ca-ES" sz="1600" i="0" dirty="0">
              <a:solidFill>
                <a:srgbClr val="FFFFFF"/>
              </a:solidFill>
            </a:endParaRPr>
          </a:p>
        </p:txBody>
      </p:sp>
      <p:sp>
        <p:nvSpPr>
          <p:cNvPr id="10" name="Text Box 7"/>
          <p:cNvSpPr txBox="1">
            <a:spLocks noChangeArrowheads="1"/>
          </p:cNvSpPr>
          <p:nvPr/>
        </p:nvSpPr>
        <p:spPr bwMode="auto">
          <a:xfrm>
            <a:off x="1691680" y="6366520"/>
            <a:ext cx="3888432" cy="230832"/>
          </a:xfrm>
          <a:prstGeom prst="rect">
            <a:avLst/>
          </a:prstGeom>
          <a:noFill/>
          <a:ln w="9525">
            <a:noFill/>
            <a:miter lim="800000"/>
            <a:headEnd/>
            <a:tailEnd/>
          </a:ln>
        </p:spPr>
        <p:txBody>
          <a:bodyPr wrap="square">
            <a:spAutoFit/>
          </a:bodyPr>
          <a:lstStyle/>
          <a:p>
            <a:pPr>
              <a:spcBef>
                <a:spcPct val="50000"/>
              </a:spcBef>
            </a:pPr>
            <a:r>
              <a:rPr lang="ca-ES" b="0" dirty="0" smtClean="0"/>
              <a:t>Base (mencionen tipologies concretes de mal allotjament)</a:t>
            </a:r>
          </a:p>
        </p:txBody>
      </p:sp>
      <p:sp>
        <p:nvSpPr>
          <p:cNvPr id="13" name="12 Llamada ovalada"/>
          <p:cNvSpPr/>
          <p:nvPr/>
        </p:nvSpPr>
        <p:spPr bwMode="auto">
          <a:xfrm>
            <a:off x="5868144" y="1907696"/>
            <a:ext cx="2952328" cy="1168539"/>
          </a:xfrm>
          <a:prstGeom prst="wedgeEllipseCallout">
            <a:avLst>
              <a:gd name="adj1" fmla="val -83422"/>
              <a:gd name="adj2" fmla="val 60224"/>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Augment de persones amb deute de lloguer o hipoteca. Inici de començar a llogar habitacions de famílies per rendes baixes”</a:t>
            </a:r>
            <a:r>
              <a:rPr lang="ca-ES" sz="800" dirty="0" smtClean="0"/>
              <a:t> </a:t>
            </a:r>
            <a:r>
              <a:rPr lang="ca-ES" sz="800" b="0" i="0" dirty="0" smtClean="0"/>
              <a:t>(municipi de 5.001 a 10.000 habitants de la comarca del Gironès)</a:t>
            </a:r>
            <a:endParaRPr kumimoji="0" lang="ca-ES" sz="800" b="0" i="0" u="none" strike="noStrike" cap="none" normalizeH="0" baseline="0" dirty="0" smtClean="0">
              <a:ln>
                <a:noFill/>
              </a:ln>
              <a:latin typeface="Verdana" pitchFamily="34" charset="0"/>
            </a:endParaRPr>
          </a:p>
        </p:txBody>
      </p:sp>
      <p:sp>
        <p:nvSpPr>
          <p:cNvPr id="14" name="13 Llamada ovalada"/>
          <p:cNvSpPr/>
          <p:nvPr/>
        </p:nvSpPr>
        <p:spPr bwMode="auto">
          <a:xfrm>
            <a:off x="5868144" y="3254767"/>
            <a:ext cx="3104728" cy="822305"/>
          </a:xfrm>
          <a:prstGeom prst="wedgeEllipseCallout">
            <a:avLst>
              <a:gd name="adj1" fmla="val -81348"/>
              <a:gd name="adj2" fmla="val -30640"/>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Continuïtat en </a:t>
            </a:r>
            <a:r>
              <a:rPr lang="ca-ES" sz="800" dirty="0" err="1" smtClean="0">
                <a:effectLst/>
              </a:rPr>
              <a:t>l’impagament</a:t>
            </a:r>
            <a:r>
              <a:rPr lang="ca-ES" sz="800" dirty="0" smtClean="0">
                <a:effectLst/>
              </a:rPr>
              <a:t> dels subministraments bàsics”</a:t>
            </a:r>
            <a:r>
              <a:rPr lang="ca-ES" sz="800" dirty="0" smtClean="0"/>
              <a:t> </a:t>
            </a:r>
            <a:r>
              <a:rPr lang="ca-ES" sz="800" b="0" i="0" dirty="0" smtClean="0"/>
              <a:t>(municipi de 5.001 a 10.000 habitants de la comarca del Baix Llobregat)</a:t>
            </a:r>
            <a:endParaRPr kumimoji="0" lang="ca-ES" sz="800" b="0" i="0" u="none" strike="noStrike" cap="none" normalizeH="0" baseline="0" dirty="0" smtClean="0">
              <a:ln>
                <a:noFill/>
              </a:ln>
              <a:latin typeface="Verdana" pitchFamily="34" charset="0"/>
            </a:endParaRPr>
          </a:p>
        </p:txBody>
      </p:sp>
      <p:sp>
        <p:nvSpPr>
          <p:cNvPr id="15" name="14 Llamada ovalada"/>
          <p:cNvSpPr/>
          <p:nvPr/>
        </p:nvSpPr>
        <p:spPr bwMode="auto">
          <a:xfrm>
            <a:off x="3635896" y="4146475"/>
            <a:ext cx="3104728" cy="1514773"/>
          </a:xfrm>
          <a:prstGeom prst="wedgeEllipseCallout">
            <a:avLst>
              <a:gd name="adj1" fmla="val -80122"/>
              <a:gd name="adj2" fmla="val -49141"/>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Que les persones visquin en habitatges en condicions inadequades i/o insalubres que no permeten cobrir les necessitats bàsiques d’habitatge de manera digna”</a:t>
            </a:r>
            <a:r>
              <a:rPr lang="ca-ES" sz="800" dirty="0" smtClean="0"/>
              <a:t> </a:t>
            </a:r>
            <a:r>
              <a:rPr lang="ca-ES" sz="800" b="0" i="0" dirty="0" smtClean="0"/>
              <a:t>(municipi de fins a 1.000 habitants de la comarca de l’Alt Empordà)</a:t>
            </a:r>
            <a:endParaRPr kumimoji="0" lang="ca-ES" sz="800" b="0" i="0" u="none" strike="noStrike" cap="none" normalizeH="0" baseline="0" dirty="0" smtClean="0">
              <a:ln>
                <a:noFill/>
              </a:ln>
              <a:latin typeface="Verdana" pitchFamily="34" charset="0"/>
            </a:endParaRPr>
          </a:p>
        </p:txBody>
      </p:sp>
      <p:pic>
        <p:nvPicPr>
          <p:cNvPr id="20482" name="Picture 2"/>
          <p:cNvPicPr>
            <a:picLocks noChangeAspect="1" noChangeArrowheads="1"/>
          </p:cNvPicPr>
          <p:nvPr/>
        </p:nvPicPr>
        <p:blipFill>
          <a:blip r:embed="rId6" cstate="print"/>
          <a:srcRect/>
          <a:stretch>
            <a:fillRect/>
          </a:stretch>
        </p:blipFill>
        <p:spPr bwMode="auto">
          <a:xfrm>
            <a:off x="-828600" y="2735997"/>
            <a:ext cx="6486525" cy="3790950"/>
          </a:xfrm>
          <a:prstGeom prst="rect">
            <a:avLst/>
          </a:prstGeom>
          <a:noFill/>
          <a:ln w="9525">
            <a:noFill/>
            <a:miter lim="800000"/>
            <a:headEnd/>
            <a:tailEnd/>
          </a:ln>
          <a:effectLst/>
        </p:spPr>
      </p:pic>
      <p:sp>
        <p:nvSpPr>
          <p:cNvPr id="16" name="Text Box 21"/>
          <p:cNvSpPr txBox="1">
            <a:spLocks noChangeArrowheads="1"/>
          </p:cNvSpPr>
          <p:nvPr/>
        </p:nvSpPr>
        <p:spPr bwMode="auto">
          <a:xfrm>
            <a:off x="250825" y="1484784"/>
            <a:ext cx="8642350" cy="292388"/>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300" b="0" i="0" dirty="0" smtClean="0">
                <a:solidFill>
                  <a:srgbClr val="000000"/>
                </a:solidFill>
              </a:rPr>
              <a:t>Del 78,3% que assenyalen tipologies concretes, la major part fa referència a l’habitatge insegur.  </a:t>
            </a:r>
            <a:endParaRPr lang="ca-ES" sz="1300" b="0" i="0"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36</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8" name="Rectangle 28"/>
          <p:cNvSpPr>
            <a:spLocks noChangeArrowheads="1"/>
          </p:cNvSpPr>
          <p:nvPr/>
        </p:nvSpPr>
        <p:spPr bwMode="auto">
          <a:xfrm>
            <a:off x="250825" y="1000108"/>
            <a:ext cx="3097039" cy="358775"/>
          </a:xfrm>
          <a:prstGeom prst="rect">
            <a:avLst/>
          </a:prstGeom>
          <a:gradFill rotWithShape="1">
            <a:gsLst>
              <a:gs pos="0">
                <a:srgbClr val="680000"/>
              </a:gs>
              <a:gs pos="50000">
                <a:srgbClr val="680000">
                  <a:alpha val="49804"/>
                </a:srgbClr>
              </a:gs>
              <a:gs pos="100000">
                <a:srgbClr val="68000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FFFFFF"/>
                </a:solidFill>
              </a:rPr>
              <a:t>B. Polítiques d’habitatge</a:t>
            </a:r>
            <a:endParaRPr lang="ca-ES" sz="1600" i="0" dirty="0">
              <a:solidFill>
                <a:srgbClr val="FFFFFF"/>
              </a:solidFill>
            </a:endParaRPr>
          </a:p>
        </p:txBody>
      </p:sp>
      <p:sp>
        <p:nvSpPr>
          <p:cNvPr id="10" name="Text Box 7"/>
          <p:cNvSpPr txBox="1">
            <a:spLocks noChangeArrowheads="1"/>
          </p:cNvSpPr>
          <p:nvPr/>
        </p:nvSpPr>
        <p:spPr bwMode="auto">
          <a:xfrm>
            <a:off x="2411760" y="6222504"/>
            <a:ext cx="3888432" cy="230832"/>
          </a:xfrm>
          <a:prstGeom prst="rect">
            <a:avLst/>
          </a:prstGeom>
          <a:noFill/>
          <a:ln w="9525">
            <a:noFill/>
            <a:miter lim="800000"/>
            <a:headEnd/>
            <a:tailEnd/>
          </a:ln>
        </p:spPr>
        <p:txBody>
          <a:bodyPr wrap="square">
            <a:spAutoFit/>
          </a:bodyPr>
          <a:lstStyle/>
          <a:p>
            <a:pPr>
              <a:spcBef>
                <a:spcPct val="50000"/>
              </a:spcBef>
            </a:pPr>
            <a:r>
              <a:rPr lang="ca-ES" b="0" dirty="0" smtClean="0"/>
              <a:t>Base (mencionen polítiques d’habitatge)</a:t>
            </a:r>
          </a:p>
        </p:txBody>
      </p:sp>
      <p:sp>
        <p:nvSpPr>
          <p:cNvPr id="13" name="12 Llamada ovalada"/>
          <p:cNvSpPr/>
          <p:nvPr/>
        </p:nvSpPr>
        <p:spPr bwMode="auto">
          <a:xfrm>
            <a:off x="5580112" y="1986722"/>
            <a:ext cx="2952328" cy="995422"/>
          </a:xfrm>
          <a:prstGeom prst="wedgeEllipseCallout">
            <a:avLst>
              <a:gd name="adj1" fmla="val -85358"/>
              <a:gd name="adj2" fmla="val 77448"/>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Millorar la informació, la transparència i l’accés als habitatges de protecció oficial”</a:t>
            </a:r>
            <a:r>
              <a:rPr lang="ca-ES" sz="800" dirty="0" smtClean="0"/>
              <a:t> </a:t>
            </a:r>
            <a:r>
              <a:rPr lang="ca-ES" sz="800" b="0" i="0" dirty="0" smtClean="0"/>
              <a:t>(municipi de 5.001 a 10.000 habitants de la comarca del Bages)</a:t>
            </a:r>
            <a:endParaRPr kumimoji="0" lang="ca-ES" sz="800" b="0" i="0" u="none" strike="noStrike" cap="none" normalizeH="0" baseline="0" dirty="0" smtClean="0">
              <a:ln>
                <a:noFill/>
              </a:ln>
              <a:latin typeface="Verdana" pitchFamily="34" charset="0"/>
            </a:endParaRPr>
          </a:p>
        </p:txBody>
      </p:sp>
      <p:sp>
        <p:nvSpPr>
          <p:cNvPr id="14" name="13 Llamada ovalada"/>
          <p:cNvSpPr/>
          <p:nvPr/>
        </p:nvSpPr>
        <p:spPr bwMode="auto">
          <a:xfrm>
            <a:off x="5643736" y="3074118"/>
            <a:ext cx="3104728" cy="995422"/>
          </a:xfrm>
          <a:prstGeom prst="wedgeEllipseCallout">
            <a:avLst>
              <a:gd name="adj1" fmla="val -87791"/>
              <a:gd name="adj2" fmla="val -17898"/>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La manca d’habitatge a un preu assequible (lloguer social, habitatge de protecció oficial)”</a:t>
            </a:r>
            <a:r>
              <a:rPr lang="ca-ES" sz="800" dirty="0" smtClean="0"/>
              <a:t> </a:t>
            </a:r>
            <a:r>
              <a:rPr lang="ca-ES" sz="800" b="0" i="0" dirty="0" smtClean="0"/>
              <a:t>(municipi de més de 20.000 habitants de la comarca del Baix Llobregat)</a:t>
            </a:r>
            <a:endParaRPr kumimoji="0" lang="ca-ES" sz="800" b="0" i="0" u="none" strike="noStrike" cap="none" normalizeH="0" baseline="0" dirty="0" smtClean="0">
              <a:ln>
                <a:noFill/>
              </a:ln>
              <a:latin typeface="Verdana" pitchFamily="34" charset="0"/>
            </a:endParaRPr>
          </a:p>
        </p:txBody>
      </p:sp>
      <p:sp>
        <p:nvSpPr>
          <p:cNvPr id="15" name="14 Llamada ovalada"/>
          <p:cNvSpPr/>
          <p:nvPr/>
        </p:nvSpPr>
        <p:spPr bwMode="auto">
          <a:xfrm>
            <a:off x="4932040" y="4624522"/>
            <a:ext cx="3104728" cy="822305"/>
          </a:xfrm>
          <a:prstGeom prst="wedgeEllipseCallout">
            <a:avLst>
              <a:gd name="adj1" fmla="val -82883"/>
              <a:gd name="adj2" fmla="val -6171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Manca d’habitatge adequat als ingressos/recursos de les famílies”</a:t>
            </a:r>
            <a:r>
              <a:rPr lang="ca-ES" sz="800" dirty="0" smtClean="0"/>
              <a:t> </a:t>
            </a:r>
            <a:r>
              <a:rPr lang="ca-ES" sz="800" b="0" i="0" dirty="0" smtClean="0"/>
              <a:t>(municipi de més de 20.000 habitants de la comarca de l Bages)</a:t>
            </a:r>
            <a:endParaRPr kumimoji="0" lang="ca-ES" sz="800" b="0" i="0" u="none" strike="noStrike" cap="none" normalizeH="0" baseline="0" dirty="0" smtClean="0">
              <a:ln>
                <a:noFill/>
              </a:ln>
              <a:latin typeface="Verdana" pitchFamily="34" charset="0"/>
            </a:endParaRPr>
          </a:p>
        </p:txBody>
      </p:sp>
      <p:pic>
        <p:nvPicPr>
          <p:cNvPr id="4" name="Picture 2"/>
          <p:cNvPicPr>
            <a:picLocks noChangeAspect="1" noChangeArrowheads="1"/>
          </p:cNvPicPr>
          <p:nvPr/>
        </p:nvPicPr>
        <p:blipFill>
          <a:blip r:embed="rId6" cstate="print"/>
          <a:srcRect/>
          <a:stretch>
            <a:fillRect/>
          </a:stretch>
        </p:blipFill>
        <p:spPr bwMode="auto">
          <a:xfrm>
            <a:off x="-114325" y="2597721"/>
            <a:ext cx="6486525" cy="3790950"/>
          </a:xfrm>
          <a:prstGeom prst="rect">
            <a:avLst/>
          </a:prstGeom>
          <a:noFill/>
          <a:ln w="9525">
            <a:noFill/>
            <a:miter lim="800000"/>
            <a:headEnd/>
            <a:tailEnd/>
          </a:ln>
          <a:effectLst/>
        </p:spPr>
      </p:pic>
      <p:sp>
        <p:nvSpPr>
          <p:cNvPr id="16" name="Text Box 21"/>
          <p:cNvSpPr txBox="1">
            <a:spLocks noChangeArrowheads="1"/>
          </p:cNvSpPr>
          <p:nvPr/>
        </p:nvSpPr>
        <p:spPr bwMode="auto">
          <a:xfrm>
            <a:off x="250825" y="1484784"/>
            <a:ext cx="8642350" cy="492443"/>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300" b="0" i="0" dirty="0" smtClean="0">
                <a:solidFill>
                  <a:srgbClr val="000000"/>
                </a:solidFill>
              </a:rPr>
              <a:t>Del 67,4% que assenyalen les polítiques d’habitatge, la major part fa referència a la manca d’habitatge social o les dificultats d'accés a aquest. </a:t>
            </a:r>
            <a:endParaRPr lang="ca-ES" sz="1300" b="0" i="0" dirty="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37</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8" name="Rectangle 28"/>
          <p:cNvSpPr>
            <a:spLocks noChangeArrowheads="1"/>
          </p:cNvSpPr>
          <p:nvPr/>
        </p:nvSpPr>
        <p:spPr bwMode="auto">
          <a:xfrm>
            <a:off x="250825" y="1000108"/>
            <a:ext cx="3385071" cy="358775"/>
          </a:xfrm>
          <a:prstGeom prst="rect">
            <a:avLst/>
          </a:prstGeom>
          <a:gradFill rotWithShape="1">
            <a:gsLst>
              <a:gs pos="0">
                <a:srgbClr val="680000"/>
              </a:gs>
              <a:gs pos="50000">
                <a:srgbClr val="680000">
                  <a:alpha val="49804"/>
                </a:srgbClr>
              </a:gs>
              <a:gs pos="100000">
                <a:srgbClr val="68000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FFFFFF"/>
                </a:solidFill>
              </a:rPr>
              <a:t>C. Limitacions del municipi</a:t>
            </a:r>
            <a:endParaRPr lang="ca-ES" sz="1600" i="0" dirty="0">
              <a:solidFill>
                <a:srgbClr val="FFFFFF"/>
              </a:solidFill>
            </a:endParaRPr>
          </a:p>
        </p:txBody>
      </p:sp>
      <p:sp>
        <p:nvSpPr>
          <p:cNvPr id="10" name="Text Box 7"/>
          <p:cNvSpPr txBox="1">
            <a:spLocks noChangeArrowheads="1"/>
          </p:cNvSpPr>
          <p:nvPr/>
        </p:nvSpPr>
        <p:spPr bwMode="auto">
          <a:xfrm>
            <a:off x="2555776" y="6438528"/>
            <a:ext cx="3888432" cy="230832"/>
          </a:xfrm>
          <a:prstGeom prst="rect">
            <a:avLst/>
          </a:prstGeom>
          <a:noFill/>
          <a:ln w="9525">
            <a:noFill/>
            <a:miter lim="800000"/>
            <a:headEnd/>
            <a:tailEnd/>
          </a:ln>
        </p:spPr>
        <p:txBody>
          <a:bodyPr wrap="square">
            <a:spAutoFit/>
          </a:bodyPr>
          <a:lstStyle/>
          <a:p>
            <a:pPr>
              <a:spcBef>
                <a:spcPct val="50000"/>
              </a:spcBef>
            </a:pPr>
            <a:r>
              <a:rPr lang="ca-ES" b="0" dirty="0" smtClean="0"/>
              <a:t>Base (mencionen limitacions del municipi)</a:t>
            </a:r>
          </a:p>
        </p:txBody>
      </p:sp>
      <p:sp>
        <p:nvSpPr>
          <p:cNvPr id="13" name="12 Llamada ovalada"/>
          <p:cNvSpPr/>
          <p:nvPr/>
        </p:nvSpPr>
        <p:spPr bwMode="auto">
          <a:xfrm>
            <a:off x="5364088" y="1900421"/>
            <a:ext cx="2952328" cy="1168539"/>
          </a:xfrm>
          <a:prstGeom prst="wedgeEllipseCallout">
            <a:avLst>
              <a:gd name="adj1" fmla="val -83423"/>
              <a:gd name="adj2" fmla="val 59516"/>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No disposar de prou pressupost per a ajuts d’urgència (ajuts de lloguer, subministraments...”</a:t>
            </a:r>
            <a:r>
              <a:rPr lang="ca-ES" sz="800" dirty="0" smtClean="0"/>
              <a:t> </a:t>
            </a:r>
            <a:r>
              <a:rPr lang="ca-ES" sz="800" b="0" i="0" dirty="0" smtClean="0"/>
              <a:t>(municipi de 1.001 a 2.000 habitants de la comarca de la Cerdanya)</a:t>
            </a:r>
            <a:endParaRPr kumimoji="0" lang="ca-ES" sz="800" b="0" i="0" u="none" strike="noStrike" cap="none" normalizeH="0" baseline="0" dirty="0" smtClean="0">
              <a:ln>
                <a:noFill/>
              </a:ln>
              <a:latin typeface="Verdana" pitchFamily="34" charset="0"/>
            </a:endParaRPr>
          </a:p>
        </p:txBody>
      </p:sp>
      <p:sp>
        <p:nvSpPr>
          <p:cNvPr id="14" name="13 Llamada ovalada"/>
          <p:cNvSpPr/>
          <p:nvPr/>
        </p:nvSpPr>
        <p:spPr bwMode="auto">
          <a:xfrm>
            <a:off x="5364088" y="3160677"/>
            <a:ext cx="3104728" cy="822305"/>
          </a:xfrm>
          <a:prstGeom prst="wedgeEllipseCallout">
            <a:avLst>
              <a:gd name="adj1" fmla="val -81348"/>
              <a:gd name="adj2" fmla="val -3295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No poder fer front a una situació urgent de falta d’habitatge”</a:t>
            </a:r>
            <a:r>
              <a:rPr lang="ca-ES" sz="800" dirty="0" smtClean="0"/>
              <a:t> </a:t>
            </a:r>
            <a:r>
              <a:rPr lang="ca-ES" sz="800" b="0" i="0" dirty="0" smtClean="0"/>
              <a:t>(municipi de fins a 1.000 habitants de la comarca del Bages)</a:t>
            </a:r>
            <a:endParaRPr kumimoji="0" lang="ca-ES" sz="800" b="0" i="0" u="none" strike="noStrike" cap="none" normalizeH="0" baseline="0" dirty="0" smtClean="0">
              <a:ln>
                <a:noFill/>
              </a:ln>
              <a:latin typeface="Verdana" pitchFamily="34" charset="0"/>
            </a:endParaRPr>
          </a:p>
        </p:txBody>
      </p:sp>
      <p:sp>
        <p:nvSpPr>
          <p:cNvPr id="15" name="Text Box 21"/>
          <p:cNvSpPr txBox="1">
            <a:spLocks noChangeArrowheads="1"/>
          </p:cNvSpPr>
          <p:nvPr/>
        </p:nvSpPr>
        <p:spPr bwMode="auto">
          <a:xfrm>
            <a:off x="250825" y="1484784"/>
            <a:ext cx="8642350" cy="492443"/>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300" b="0" i="0" dirty="0" smtClean="0">
                <a:solidFill>
                  <a:srgbClr val="000000"/>
                </a:solidFill>
              </a:rPr>
              <a:t>Del 47,1% que assenyalen les limitacions del municipi, la major part fa referència a les dificultats per a proporcionar recursos d’urgència.  </a:t>
            </a:r>
            <a:endParaRPr lang="ca-ES" sz="1300" b="0" i="0" dirty="0">
              <a:solidFill>
                <a:srgbClr val="000000"/>
              </a:solidFill>
            </a:endParaRPr>
          </a:p>
        </p:txBody>
      </p:sp>
      <p:pic>
        <p:nvPicPr>
          <p:cNvPr id="19458" name="Picture 2"/>
          <p:cNvPicPr>
            <a:picLocks noChangeAspect="1" noChangeArrowheads="1"/>
          </p:cNvPicPr>
          <p:nvPr/>
        </p:nvPicPr>
        <p:blipFill>
          <a:blip r:embed="rId6" cstate="print"/>
          <a:srcRect/>
          <a:stretch>
            <a:fillRect/>
          </a:stretch>
        </p:blipFill>
        <p:spPr bwMode="auto">
          <a:xfrm>
            <a:off x="35496" y="2806402"/>
            <a:ext cx="6486525" cy="379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38</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8" name="Rectangle 28"/>
          <p:cNvSpPr>
            <a:spLocks noChangeArrowheads="1"/>
          </p:cNvSpPr>
          <p:nvPr/>
        </p:nvSpPr>
        <p:spPr bwMode="auto">
          <a:xfrm>
            <a:off x="250825" y="1000108"/>
            <a:ext cx="5041255" cy="358775"/>
          </a:xfrm>
          <a:prstGeom prst="rect">
            <a:avLst/>
          </a:prstGeom>
          <a:gradFill rotWithShape="1">
            <a:gsLst>
              <a:gs pos="0">
                <a:srgbClr val="680000"/>
              </a:gs>
              <a:gs pos="50000">
                <a:srgbClr val="680000">
                  <a:alpha val="49804"/>
                </a:srgbClr>
              </a:gs>
              <a:gs pos="100000">
                <a:srgbClr val="68000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FFFFFF"/>
                </a:solidFill>
              </a:rPr>
              <a:t>D. Efectes futurs de les situacions actuals</a:t>
            </a:r>
            <a:endParaRPr lang="ca-ES" sz="1600" i="0" dirty="0">
              <a:solidFill>
                <a:srgbClr val="FFFFFF"/>
              </a:solidFill>
            </a:endParaRPr>
          </a:p>
        </p:txBody>
      </p:sp>
      <p:sp>
        <p:nvSpPr>
          <p:cNvPr id="10" name="Text Box 7"/>
          <p:cNvSpPr txBox="1">
            <a:spLocks noChangeArrowheads="1"/>
          </p:cNvSpPr>
          <p:nvPr/>
        </p:nvSpPr>
        <p:spPr bwMode="auto">
          <a:xfrm>
            <a:off x="2483768" y="6294512"/>
            <a:ext cx="3888432" cy="230832"/>
          </a:xfrm>
          <a:prstGeom prst="rect">
            <a:avLst/>
          </a:prstGeom>
          <a:noFill/>
          <a:ln w="9525">
            <a:noFill/>
            <a:miter lim="800000"/>
            <a:headEnd/>
            <a:tailEnd/>
          </a:ln>
        </p:spPr>
        <p:txBody>
          <a:bodyPr wrap="square">
            <a:spAutoFit/>
          </a:bodyPr>
          <a:lstStyle/>
          <a:p>
            <a:pPr>
              <a:spcBef>
                <a:spcPct val="50000"/>
              </a:spcBef>
            </a:pPr>
            <a:r>
              <a:rPr lang="ca-ES" b="0" dirty="0" smtClean="0"/>
              <a:t>Base (mencionen efectes futurs de les situacions actuals)</a:t>
            </a:r>
          </a:p>
        </p:txBody>
      </p:sp>
      <p:sp>
        <p:nvSpPr>
          <p:cNvPr id="13" name="12 Llamada ovalada"/>
          <p:cNvSpPr/>
          <p:nvPr/>
        </p:nvSpPr>
        <p:spPr bwMode="auto">
          <a:xfrm>
            <a:off x="4355976" y="2175692"/>
            <a:ext cx="4680520" cy="1687890"/>
          </a:xfrm>
          <a:prstGeom prst="wedgeEllipseCallout">
            <a:avLst>
              <a:gd name="adj1" fmla="val -70165"/>
              <a:gd name="adj2" fmla="val 1938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La </a:t>
            </a:r>
            <a:r>
              <a:rPr lang="ca-ES" sz="800" dirty="0" err="1" smtClean="0">
                <a:effectLst/>
              </a:rPr>
              <a:t>cronificació</a:t>
            </a:r>
            <a:r>
              <a:rPr lang="ca-ES" sz="800" dirty="0" smtClean="0">
                <a:effectLst/>
              </a:rPr>
              <a:t> de moltes d’aquestes situacions que presenten problemàtiques d’habitatge atès que els perfils que es tracten (aturats de llarga durada amb càrregues familiars que estan exhaurint prestacions d’atur amb dificultats d’inserció laboral, persones majors de 55 anys, persones amb problemes de salut no susceptibles de rebre pensió d’invalidesa) són col·lectius on no es preveu una millora” </a:t>
            </a:r>
            <a:r>
              <a:rPr lang="ca-ES" sz="800" b="0" i="0" dirty="0" smtClean="0"/>
              <a:t>(municipi de 5.001 a 10.000 habitants de la comarca del Pallars Jussà)</a:t>
            </a:r>
            <a:endParaRPr kumimoji="0" lang="ca-ES" sz="800" b="0" i="0" u="none" strike="noStrike" cap="none" normalizeH="0" baseline="0" dirty="0" smtClean="0">
              <a:ln>
                <a:noFill/>
              </a:ln>
              <a:latin typeface="Verdana" pitchFamily="34" charset="0"/>
            </a:endParaRPr>
          </a:p>
        </p:txBody>
      </p:sp>
      <p:pic>
        <p:nvPicPr>
          <p:cNvPr id="3" name="Picture 2"/>
          <p:cNvPicPr>
            <a:picLocks noChangeAspect="1" noChangeArrowheads="1"/>
          </p:cNvPicPr>
          <p:nvPr/>
        </p:nvPicPr>
        <p:blipFill>
          <a:blip r:embed="rId6" cstate="print"/>
          <a:srcRect/>
          <a:stretch>
            <a:fillRect/>
          </a:stretch>
        </p:blipFill>
        <p:spPr bwMode="auto">
          <a:xfrm>
            <a:off x="-36512" y="2647578"/>
            <a:ext cx="6486525" cy="3790950"/>
          </a:xfrm>
          <a:prstGeom prst="rect">
            <a:avLst/>
          </a:prstGeom>
          <a:noFill/>
          <a:ln w="9525">
            <a:noFill/>
            <a:miter lim="800000"/>
            <a:headEnd/>
            <a:tailEnd/>
          </a:ln>
          <a:effectLst/>
        </p:spPr>
      </p:pic>
      <p:sp>
        <p:nvSpPr>
          <p:cNvPr id="14" name="Text Box 21"/>
          <p:cNvSpPr txBox="1">
            <a:spLocks noChangeArrowheads="1"/>
          </p:cNvSpPr>
          <p:nvPr/>
        </p:nvSpPr>
        <p:spPr bwMode="auto">
          <a:xfrm>
            <a:off x="250825" y="1484784"/>
            <a:ext cx="8642350" cy="692497"/>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300" b="0" i="0" dirty="0" smtClean="0">
                <a:solidFill>
                  <a:srgbClr val="000000"/>
                </a:solidFill>
              </a:rPr>
              <a:t>El 16,5% que destaquen els efectes futurs de les situacions actuals de mal allotjament, es refereixen a </a:t>
            </a:r>
            <a:r>
              <a:rPr lang="ca-ES" sz="1300" b="0" i="0" dirty="0" err="1" smtClean="0">
                <a:solidFill>
                  <a:srgbClr val="000000"/>
                </a:solidFill>
              </a:rPr>
              <a:t>l’increment</a:t>
            </a:r>
            <a:r>
              <a:rPr lang="ca-ES" sz="1300" b="0" i="0" dirty="0" smtClean="0">
                <a:solidFill>
                  <a:srgbClr val="000000"/>
                </a:solidFill>
              </a:rPr>
              <a:t> de casos o la </a:t>
            </a:r>
            <a:r>
              <a:rPr lang="ca-ES" sz="1300" b="0" i="0" dirty="0" err="1" smtClean="0">
                <a:solidFill>
                  <a:srgbClr val="000000"/>
                </a:solidFill>
              </a:rPr>
              <a:t>cronificació</a:t>
            </a:r>
            <a:r>
              <a:rPr lang="ca-ES" sz="1300" b="0" i="0" dirty="0" smtClean="0">
                <a:solidFill>
                  <a:srgbClr val="000000"/>
                </a:solidFill>
              </a:rPr>
              <a:t> de les situacions, el deteriorament dels habitatges i la pobresa energètica.</a:t>
            </a:r>
            <a:endParaRPr lang="ca-ES" sz="1300" b="0" i="0"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39</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8" name="Rectangle 28"/>
          <p:cNvSpPr>
            <a:spLocks noChangeArrowheads="1"/>
          </p:cNvSpPr>
          <p:nvPr/>
        </p:nvSpPr>
        <p:spPr bwMode="auto">
          <a:xfrm>
            <a:off x="250825" y="1000108"/>
            <a:ext cx="2809007" cy="358775"/>
          </a:xfrm>
          <a:prstGeom prst="rect">
            <a:avLst/>
          </a:prstGeom>
          <a:gradFill rotWithShape="1">
            <a:gsLst>
              <a:gs pos="0">
                <a:srgbClr val="680000"/>
              </a:gs>
              <a:gs pos="50000">
                <a:srgbClr val="680000">
                  <a:alpha val="49804"/>
                </a:srgbClr>
              </a:gs>
              <a:gs pos="100000">
                <a:srgbClr val="68000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FFFFFF"/>
                </a:solidFill>
              </a:rPr>
              <a:t>E. Col·lectius concrets</a:t>
            </a:r>
            <a:endParaRPr lang="ca-ES" sz="1600" i="0" dirty="0">
              <a:solidFill>
                <a:srgbClr val="FFFFFF"/>
              </a:solidFill>
            </a:endParaRPr>
          </a:p>
        </p:txBody>
      </p:sp>
      <p:sp>
        <p:nvSpPr>
          <p:cNvPr id="10" name="Text Box 7"/>
          <p:cNvSpPr txBox="1">
            <a:spLocks noChangeArrowheads="1"/>
          </p:cNvSpPr>
          <p:nvPr/>
        </p:nvSpPr>
        <p:spPr bwMode="auto">
          <a:xfrm>
            <a:off x="2123728" y="6510536"/>
            <a:ext cx="3888432" cy="230832"/>
          </a:xfrm>
          <a:prstGeom prst="rect">
            <a:avLst/>
          </a:prstGeom>
          <a:noFill/>
          <a:ln w="9525">
            <a:noFill/>
            <a:miter lim="800000"/>
            <a:headEnd/>
            <a:tailEnd/>
          </a:ln>
        </p:spPr>
        <p:txBody>
          <a:bodyPr wrap="square">
            <a:spAutoFit/>
          </a:bodyPr>
          <a:lstStyle/>
          <a:p>
            <a:pPr>
              <a:spcBef>
                <a:spcPct val="50000"/>
              </a:spcBef>
            </a:pPr>
            <a:r>
              <a:rPr lang="ca-ES" b="0" dirty="0" smtClean="0"/>
              <a:t>Base (mencionen col·lectius concrets)</a:t>
            </a:r>
          </a:p>
        </p:txBody>
      </p:sp>
      <p:sp>
        <p:nvSpPr>
          <p:cNvPr id="13" name="12 Llamada ovalada"/>
          <p:cNvSpPr/>
          <p:nvPr/>
        </p:nvSpPr>
        <p:spPr bwMode="auto">
          <a:xfrm>
            <a:off x="4355976" y="2204607"/>
            <a:ext cx="2952328" cy="995422"/>
          </a:xfrm>
          <a:prstGeom prst="wedgeEllipseCallout">
            <a:avLst>
              <a:gd name="adj1" fmla="val -86649"/>
              <a:gd name="adj2" fmla="val 68482"/>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Persones que es queden sense habitatge i no estan empadronades al municipi”</a:t>
            </a:r>
            <a:r>
              <a:rPr lang="ca-ES" sz="800" dirty="0" smtClean="0"/>
              <a:t> </a:t>
            </a:r>
            <a:r>
              <a:rPr lang="ca-ES" sz="800" b="0" i="0" dirty="0" smtClean="0"/>
              <a:t>(municipi de  fins a 1.000 habitants de la comarca del Baix Camp)</a:t>
            </a:r>
            <a:endParaRPr kumimoji="0" lang="ca-ES" sz="800" b="0" i="0" u="none" strike="noStrike" cap="none" normalizeH="0" baseline="0" dirty="0" smtClean="0">
              <a:ln>
                <a:noFill/>
              </a:ln>
              <a:latin typeface="Verdana" pitchFamily="34" charset="0"/>
            </a:endParaRPr>
          </a:p>
        </p:txBody>
      </p:sp>
      <p:sp>
        <p:nvSpPr>
          <p:cNvPr id="14" name="13 Llamada ovalada"/>
          <p:cNvSpPr/>
          <p:nvPr/>
        </p:nvSpPr>
        <p:spPr bwMode="auto">
          <a:xfrm>
            <a:off x="4355976" y="3414194"/>
            <a:ext cx="3744416" cy="822305"/>
          </a:xfrm>
          <a:prstGeom prst="wedgeEllipseCallout">
            <a:avLst>
              <a:gd name="adj1" fmla="val -81348"/>
              <a:gd name="adj2" fmla="val -32957"/>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Famílies que es queden sense habitatge i sense poder accedir a cap prestació social per motius de padró”</a:t>
            </a:r>
            <a:r>
              <a:rPr lang="ca-ES" sz="800" dirty="0" smtClean="0"/>
              <a:t> </a:t>
            </a:r>
            <a:r>
              <a:rPr lang="ca-ES" sz="800" b="0" i="0" dirty="0" smtClean="0"/>
              <a:t>(municipi de 1.001 a 2.000 habitants de la comarca del Baix Camp)</a:t>
            </a:r>
            <a:endParaRPr kumimoji="0" lang="ca-ES" sz="800" b="0" i="0" u="none" strike="noStrike" cap="none" normalizeH="0" baseline="0" dirty="0" smtClean="0">
              <a:ln>
                <a:noFill/>
              </a:ln>
              <a:latin typeface="Verdana" pitchFamily="34" charset="0"/>
            </a:endParaRPr>
          </a:p>
        </p:txBody>
      </p:sp>
      <p:pic>
        <p:nvPicPr>
          <p:cNvPr id="3" name="Picture 2"/>
          <p:cNvPicPr>
            <a:picLocks noChangeAspect="1" noChangeArrowheads="1"/>
          </p:cNvPicPr>
          <p:nvPr/>
        </p:nvPicPr>
        <p:blipFill>
          <a:blip r:embed="rId6" cstate="print"/>
          <a:srcRect/>
          <a:stretch>
            <a:fillRect/>
          </a:stretch>
        </p:blipFill>
        <p:spPr bwMode="auto">
          <a:xfrm>
            <a:off x="-396552" y="2838128"/>
            <a:ext cx="6486525" cy="3790950"/>
          </a:xfrm>
          <a:prstGeom prst="rect">
            <a:avLst/>
          </a:prstGeom>
          <a:noFill/>
          <a:ln w="9525">
            <a:noFill/>
            <a:miter lim="800000"/>
            <a:headEnd/>
            <a:tailEnd/>
          </a:ln>
          <a:effectLst/>
        </p:spPr>
      </p:pic>
      <p:sp>
        <p:nvSpPr>
          <p:cNvPr id="15" name="Text Box 21"/>
          <p:cNvSpPr txBox="1">
            <a:spLocks noChangeArrowheads="1"/>
          </p:cNvSpPr>
          <p:nvPr/>
        </p:nvSpPr>
        <p:spPr bwMode="auto">
          <a:xfrm>
            <a:off x="250825" y="1484784"/>
            <a:ext cx="8642350" cy="492443"/>
          </a:xfrm>
          <a:prstGeom prst="rect">
            <a:avLst/>
          </a:prstGeom>
          <a:noFill/>
          <a:ln w="9525">
            <a:noFill/>
            <a:miter lim="800000"/>
            <a:headEnd/>
            <a:tailEnd/>
          </a:ln>
        </p:spPr>
        <p:txBody>
          <a:bodyPr>
            <a:spAutoFit/>
          </a:bodyPr>
          <a:lstStyle/>
          <a:p>
            <a:pPr marL="180975" indent="-180975" algn="just">
              <a:spcBef>
                <a:spcPct val="50000"/>
              </a:spcBef>
              <a:buFont typeface="Wingdings" pitchFamily="2" charset="2"/>
              <a:buChar char="q"/>
            </a:pPr>
            <a:r>
              <a:rPr lang="ca-ES" sz="1300" b="0" i="0" dirty="0" smtClean="0">
                <a:solidFill>
                  <a:srgbClr val="000000"/>
                </a:solidFill>
              </a:rPr>
              <a:t>De l’11,5% que assenyalen col·lectius concrets, la major part fa referència a persones no empadronades.  </a:t>
            </a:r>
            <a:endParaRPr lang="ca-ES" sz="1300" b="0" i="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mtClean="0"/>
              <a:pPr/>
              <a:t>4</a:t>
            </a:fld>
            <a:endParaRPr lang="es-ES" smtClean="0"/>
          </a:p>
        </p:txBody>
      </p:sp>
      <p:sp>
        <p:nvSpPr>
          <p:cNvPr id="21507" name="Text Box 21"/>
          <p:cNvSpPr txBox="1">
            <a:spLocks noChangeArrowheads="1"/>
          </p:cNvSpPr>
          <p:nvPr/>
        </p:nvSpPr>
        <p:spPr bwMode="auto">
          <a:xfrm>
            <a:off x="250825" y="1288970"/>
            <a:ext cx="8642350" cy="5601533"/>
          </a:xfrm>
          <a:prstGeom prst="rect">
            <a:avLst/>
          </a:prstGeom>
          <a:noFill/>
          <a:ln w="9525">
            <a:noFill/>
            <a:miter lim="800000"/>
            <a:headEnd/>
            <a:tailEnd/>
          </a:ln>
        </p:spPr>
        <p:txBody>
          <a:bodyPr wrap="square">
            <a:spAutoFit/>
          </a:bodyPr>
          <a:lstStyle/>
          <a:p>
            <a:pPr marL="180975" indent="-180975" algn="just">
              <a:spcBef>
                <a:spcPts val="0"/>
              </a:spcBef>
              <a:buFont typeface="Wingdings" pitchFamily="2" charset="2"/>
              <a:buChar char="q"/>
            </a:pPr>
            <a:r>
              <a:rPr lang="ca-ES" sz="1400" b="0" i="0" dirty="0" smtClean="0"/>
              <a:t>La </a:t>
            </a:r>
            <a:r>
              <a:rPr lang="ca-ES" sz="1400" i="0" dirty="0" smtClean="0"/>
              <a:t>Moció 212/X del Parlament de Catalunya</a:t>
            </a:r>
            <a:r>
              <a:rPr lang="ca-ES" sz="1400" b="0" i="0" dirty="0" smtClean="0"/>
              <a:t>, sobre la problemàtica del “</a:t>
            </a:r>
            <a:r>
              <a:rPr lang="ca-ES" sz="1400" b="0" i="0" dirty="0" err="1" smtClean="0"/>
              <a:t>sensellarisme</a:t>
            </a:r>
            <a:r>
              <a:rPr lang="ca-ES" sz="1400" b="0" i="0" dirty="0" smtClean="0"/>
              <a:t>” (7 de maig de 2015) va instar al Govern a impulsar de manera immediata la quantificació de les persones amb problemàtiques d’allotjament (sense sostre, sense habitatge, en habitatge insegur o inadequat) seguint la metodologia emprada per la Federació Europea d’Organitzacions Nacionals que Treballen amb Persones Sense Llar (FEANTSA). </a:t>
            </a:r>
          </a:p>
          <a:p>
            <a:pPr marL="180975" indent="-180975" algn="just">
              <a:spcBef>
                <a:spcPts val="0"/>
              </a:spcBef>
              <a:buFont typeface="Wingdings" pitchFamily="2" charset="2"/>
              <a:buChar char="q"/>
            </a:pPr>
            <a:endParaRPr lang="ca-ES" b="0" i="0" dirty="0" smtClean="0"/>
          </a:p>
          <a:p>
            <a:pPr marL="180975" indent="-180975" algn="just">
              <a:spcBef>
                <a:spcPts val="0"/>
              </a:spcBef>
              <a:buFont typeface="Wingdings" pitchFamily="2" charset="2"/>
              <a:buChar char="q"/>
            </a:pPr>
            <a:r>
              <a:rPr lang="ca-ES" sz="1400" b="0" i="0" dirty="0" smtClean="0"/>
              <a:t>Aquesta moció també fa referència a la importància de incloure </a:t>
            </a:r>
            <a:r>
              <a:rPr lang="ca-ES" sz="1400" i="0" dirty="0" smtClean="0"/>
              <a:t>dades sobre els perfils de les persones afectades</a:t>
            </a:r>
            <a:r>
              <a:rPr lang="ca-ES" sz="1400" b="0" i="0" dirty="0" smtClean="0"/>
              <a:t>, tant referents a l’origen de la problemàtica com als recursos amb què són ateses; i incloure les tipologies ETHOS d’exclusió residencial tal com es recomana al document </a:t>
            </a:r>
            <a:r>
              <a:rPr lang="ca-ES" sz="1400" b="0" dirty="0" err="1" smtClean="0"/>
              <a:t>Confronting</a:t>
            </a:r>
            <a:r>
              <a:rPr lang="ca-ES" sz="1400" b="0" dirty="0" smtClean="0"/>
              <a:t> </a:t>
            </a:r>
            <a:r>
              <a:rPr lang="ca-ES" sz="1400" b="0" dirty="0" err="1" smtClean="0"/>
              <a:t>Homelessness</a:t>
            </a:r>
            <a:r>
              <a:rPr lang="ca-ES" sz="1400" b="0" dirty="0" smtClean="0"/>
              <a:t> in the </a:t>
            </a:r>
            <a:r>
              <a:rPr lang="ca-ES" sz="1400" b="0" dirty="0" err="1" smtClean="0"/>
              <a:t>European</a:t>
            </a:r>
            <a:r>
              <a:rPr lang="ca-ES" sz="1400" b="0" dirty="0" smtClean="0"/>
              <a:t> Union</a:t>
            </a:r>
            <a:r>
              <a:rPr lang="ca-ES" sz="1400" b="0" i="0" dirty="0" smtClean="0"/>
              <a:t>.</a:t>
            </a:r>
          </a:p>
          <a:p>
            <a:pPr marL="180975" indent="-180975" algn="just">
              <a:spcBef>
                <a:spcPts val="0"/>
              </a:spcBef>
              <a:buFont typeface="Wingdings" pitchFamily="2" charset="2"/>
              <a:buChar char="q"/>
            </a:pPr>
            <a:endParaRPr lang="ca-ES" b="0" i="0" dirty="0" smtClean="0"/>
          </a:p>
          <a:p>
            <a:pPr marL="180975" indent="-180975" algn="just">
              <a:spcBef>
                <a:spcPts val="0"/>
              </a:spcBef>
              <a:buFont typeface="Wingdings" pitchFamily="2" charset="2"/>
              <a:buChar char="q"/>
            </a:pPr>
            <a:r>
              <a:rPr lang="ca-ES" sz="1400" b="0" i="0" dirty="0" smtClean="0"/>
              <a:t>En aquest context, l’Agència de l’Habitatge de Catalunya ha impulsat la present iniciativa amb </a:t>
            </a:r>
            <a:r>
              <a:rPr lang="ca-ES" sz="1400" i="0" dirty="0" smtClean="0"/>
              <a:t>l’objectiu de quantificar i </a:t>
            </a:r>
            <a:r>
              <a:rPr lang="ca-ES" sz="1400" i="0" dirty="0" err="1" smtClean="0"/>
              <a:t>mapificar</a:t>
            </a:r>
            <a:r>
              <a:rPr lang="ca-ES" sz="1400" i="0" dirty="0" smtClean="0"/>
              <a:t> territorialment la població mal allotjada a Catalunya</a:t>
            </a:r>
            <a:r>
              <a:rPr lang="ca-ES" sz="1400" b="0" i="0" dirty="0" smtClean="0"/>
              <a:t>, per una banda, i </a:t>
            </a:r>
            <a:r>
              <a:rPr lang="ca-ES" sz="1400" i="0" dirty="0" smtClean="0"/>
              <a:t>analitzar les característiques d’aquesta població</a:t>
            </a:r>
            <a:r>
              <a:rPr lang="ca-ES" sz="1400" b="0" i="0" dirty="0" smtClean="0"/>
              <a:t>, per l’altra. </a:t>
            </a:r>
          </a:p>
          <a:p>
            <a:pPr marL="180975" indent="-180975" algn="just">
              <a:spcBef>
                <a:spcPts val="0"/>
              </a:spcBef>
              <a:buFont typeface="Wingdings" pitchFamily="2" charset="2"/>
              <a:buChar char="q"/>
            </a:pPr>
            <a:endParaRPr lang="ca-ES" b="0" i="0" dirty="0" smtClean="0">
              <a:solidFill>
                <a:srgbClr val="FF0000"/>
              </a:solidFill>
            </a:endParaRPr>
          </a:p>
          <a:p>
            <a:pPr marL="180975" indent="-180975" algn="just">
              <a:spcBef>
                <a:spcPts val="0"/>
              </a:spcBef>
              <a:buFont typeface="Wingdings" pitchFamily="2" charset="2"/>
              <a:buChar char="q"/>
            </a:pPr>
            <a:r>
              <a:rPr lang="ca-ES" sz="1400" b="0" i="0" dirty="0" smtClean="0"/>
              <a:t>L’Agència d’Habitatge de Catalunya ha encarregat a </a:t>
            </a:r>
            <a:r>
              <a:rPr lang="ca-ES" sz="1400" i="0" dirty="0" smtClean="0"/>
              <a:t>DEP Institut </a:t>
            </a:r>
            <a:r>
              <a:rPr lang="ca-ES" sz="1400" b="0" i="0" dirty="0" smtClean="0"/>
              <a:t>la realització d’aquesta anàlisi. DEP Institut ja va portar a terme el 2009 la </a:t>
            </a:r>
            <a:r>
              <a:rPr lang="ca-ES" sz="1400" b="0" dirty="0" smtClean="0"/>
              <a:t>Quantificació i distribució territorial de la població mal allotjada</a:t>
            </a:r>
            <a:r>
              <a:rPr lang="ca-ES" sz="1400" b="0" i="0" dirty="0" smtClean="0"/>
              <a:t>, basat en la tipologia europea d’exclusió social residencial (ETHOS) que distingeix entre 4 classificacions conceptuals i 13 categories operacionals. </a:t>
            </a:r>
          </a:p>
          <a:p>
            <a:pPr marL="180975" indent="-180975" algn="just">
              <a:spcBef>
                <a:spcPts val="0"/>
              </a:spcBef>
              <a:buFont typeface="Wingdings" pitchFamily="2" charset="2"/>
              <a:buChar char="q"/>
            </a:pPr>
            <a:endParaRPr lang="ca-ES" b="0" i="0" dirty="0" smtClean="0"/>
          </a:p>
          <a:p>
            <a:pPr marL="180975" indent="-180975" algn="just">
              <a:spcBef>
                <a:spcPts val="0"/>
              </a:spcBef>
              <a:buFont typeface="Wingdings" pitchFamily="2" charset="2"/>
              <a:buChar char="q"/>
            </a:pPr>
            <a:r>
              <a:rPr lang="ca-ES" sz="1400" b="0" i="0" dirty="0" smtClean="0"/>
              <a:t>Les dades </a:t>
            </a:r>
            <a:r>
              <a:rPr lang="ca-ES" sz="1400" b="0" i="0" dirty="0" err="1" smtClean="0"/>
              <a:t>d’enguany</a:t>
            </a:r>
            <a:r>
              <a:rPr lang="ca-ES" sz="1400" b="0" i="0" dirty="0" smtClean="0"/>
              <a:t>, però, no són del tot comparables amb les del 2009 per dos motius: per una banda, a la categoria d’habitatge insegur s’ha inclòs la problemàtica dels pagaments pendents a l’habitatge (deutes en el lloguer, hipoteca, subministraments...). I per una altra banda, mentre que les dades del 2009 corresponents a la ciutat de Barcelona es van basar en estimacions, les dades del 2014 han estat proporcionades pel propi ajuntament.</a:t>
            </a:r>
            <a:endParaRPr lang="ca-ES" sz="1400" b="0" i="0" dirty="0" smtClean="0">
              <a:solidFill>
                <a:srgbClr val="000000"/>
              </a:solidFill>
              <a:cs typeface="Times New Roman" pitchFamily="18" charset="0"/>
            </a:endParaRPr>
          </a:p>
        </p:txBody>
      </p:sp>
      <p:sp>
        <p:nvSpPr>
          <p:cNvPr id="21508" name="Rectangle 28"/>
          <p:cNvSpPr>
            <a:spLocks noChangeArrowheads="1"/>
          </p:cNvSpPr>
          <p:nvPr/>
        </p:nvSpPr>
        <p:spPr bwMode="auto">
          <a:xfrm>
            <a:off x="250825" y="909985"/>
            <a:ext cx="3601095"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1.1. Presentació i objectius</a:t>
            </a:r>
            <a:endParaRPr lang="ca-ES" sz="1600" i="0" dirty="0">
              <a:solidFill>
                <a:srgbClr val="6A1727"/>
              </a:solidFill>
            </a:endParaRPr>
          </a:p>
        </p:txBody>
      </p:sp>
      <p:grpSp>
        <p:nvGrpSpPr>
          <p:cNvPr id="21509"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1. Introducció</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40</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a:solidFill>
                    <a:srgbClr val="680000"/>
                  </a:solidFill>
                </a:rPr>
                <a:t>5</a:t>
              </a:r>
              <a:r>
                <a:rPr lang="ca-ES" sz="2000" i="0" dirty="0" smtClean="0">
                  <a:solidFill>
                    <a:srgbClr val="680000"/>
                  </a:solidFill>
                </a:rPr>
                <a:t>. Preocupacions futures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6" name="Text Box 17"/>
          <p:cNvSpPr txBox="1">
            <a:spLocks noChangeArrowheads="1"/>
          </p:cNvSpPr>
          <p:nvPr/>
        </p:nvSpPr>
        <p:spPr bwMode="auto">
          <a:xfrm>
            <a:off x="1331640" y="1444714"/>
            <a:ext cx="6984776" cy="246221"/>
          </a:xfrm>
          <a:prstGeom prst="rect">
            <a:avLst/>
          </a:prstGeom>
          <a:noFill/>
          <a:ln w="9525">
            <a:noFill/>
            <a:miter lim="800000"/>
            <a:headEnd/>
            <a:tailEnd/>
          </a:ln>
        </p:spPr>
        <p:txBody>
          <a:bodyPr wrap="square">
            <a:spAutoFit/>
          </a:bodyPr>
          <a:lstStyle/>
          <a:p>
            <a:pPr>
              <a:spcBef>
                <a:spcPct val="50000"/>
              </a:spcBef>
            </a:pPr>
            <a:r>
              <a:rPr lang="ca-ES" sz="1000" dirty="0" smtClean="0"/>
              <a:t>Per cadascuna [de les preocupacions] que esmenteu, especifiqueu el motiu de preocupació</a:t>
            </a:r>
            <a:endParaRPr lang="ca-ES" sz="1000" dirty="0"/>
          </a:p>
        </p:txBody>
      </p:sp>
      <p:sp>
        <p:nvSpPr>
          <p:cNvPr id="17" name="Text Box 7"/>
          <p:cNvSpPr txBox="1">
            <a:spLocks noChangeArrowheads="1"/>
          </p:cNvSpPr>
          <p:nvPr/>
        </p:nvSpPr>
        <p:spPr bwMode="auto">
          <a:xfrm>
            <a:off x="4572273" y="5517232"/>
            <a:ext cx="3240087" cy="438582"/>
          </a:xfrm>
          <a:prstGeom prst="rect">
            <a:avLst/>
          </a:prstGeom>
          <a:noFill/>
          <a:ln w="9525">
            <a:noFill/>
            <a:miter lim="800000"/>
            <a:headEnd/>
            <a:tailEnd/>
          </a:ln>
        </p:spPr>
        <p:txBody>
          <a:bodyPr>
            <a:spAutoFit/>
          </a:bodyPr>
          <a:lstStyle/>
          <a:p>
            <a:pPr>
              <a:spcBef>
                <a:spcPct val="50000"/>
              </a:spcBef>
            </a:pPr>
            <a:r>
              <a:rPr lang="es-ES_tradnl" b="0" dirty="0" smtClean="0"/>
              <a:t>Base: 172</a:t>
            </a:r>
          </a:p>
          <a:p>
            <a:pPr>
              <a:spcBef>
                <a:spcPct val="50000"/>
              </a:spcBef>
            </a:pPr>
            <a:r>
              <a:rPr lang="es-ES_tradnl" b="0" i="0" dirty="0" smtClean="0"/>
              <a:t>MÚLTIPLE</a:t>
            </a:r>
            <a:endParaRPr lang="es-ES_tradnl" b="0" i="0" dirty="0"/>
          </a:p>
        </p:txBody>
      </p:sp>
      <p:pic>
        <p:nvPicPr>
          <p:cNvPr id="25602" name="Picture 2"/>
          <p:cNvPicPr>
            <a:picLocks noChangeAspect="1" noChangeArrowheads="1"/>
          </p:cNvPicPr>
          <p:nvPr/>
        </p:nvPicPr>
        <p:blipFill>
          <a:blip r:embed="rId6" cstate="print"/>
          <a:srcRect/>
          <a:stretch>
            <a:fillRect/>
          </a:stretch>
        </p:blipFill>
        <p:spPr bwMode="auto">
          <a:xfrm>
            <a:off x="414338" y="1808956"/>
            <a:ext cx="8315325"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41</a:t>
            </a:fld>
            <a:endParaRPr lang="es-ES"/>
          </a:p>
        </p:txBody>
      </p:sp>
      <p:pic>
        <p:nvPicPr>
          <p:cNvPr id="6656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4" name="Rectangle 5"/>
          <p:cNvSpPr>
            <a:spLocks noChangeArrowheads="1"/>
          </p:cNvSpPr>
          <p:nvPr/>
        </p:nvSpPr>
        <p:spPr bwMode="auto">
          <a:xfrm>
            <a:off x="-9525" y="29241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5"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6</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Propostes de mesures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42</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6. Propostes de mesures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8" name="Text Box 17"/>
          <p:cNvSpPr txBox="1">
            <a:spLocks noChangeArrowheads="1"/>
          </p:cNvSpPr>
          <p:nvPr/>
        </p:nvSpPr>
        <p:spPr bwMode="auto">
          <a:xfrm>
            <a:off x="971600" y="874812"/>
            <a:ext cx="6192688" cy="400110"/>
          </a:xfrm>
          <a:prstGeom prst="rect">
            <a:avLst/>
          </a:prstGeom>
          <a:noFill/>
          <a:ln w="9525">
            <a:noFill/>
            <a:miter lim="800000"/>
            <a:headEnd/>
            <a:tailEnd/>
          </a:ln>
        </p:spPr>
        <p:txBody>
          <a:bodyPr wrap="square">
            <a:spAutoFit/>
          </a:bodyPr>
          <a:lstStyle/>
          <a:p>
            <a:pPr>
              <a:spcBef>
                <a:spcPct val="50000"/>
              </a:spcBef>
            </a:pPr>
            <a:r>
              <a:rPr lang="ca-ES" sz="1000" dirty="0" smtClean="0"/>
              <a:t>Quines mesures creieu que s’haurien de dur a terme per millorar el funcionament del vostre servei en termes d’habitatge? </a:t>
            </a:r>
            <a:endParaRPr lang="ca-ES" sz="1000" dirty="0"/>
          </a:p>
        </p:txBody>
      </p:sp>
      <p:sp>
        <p:nvSpPr>
          <p:cNvPr id="9" name="Text Box 7"/>
          <p:cNvSpPr txBox="1">
            <a:spLocks noChangeArrowheads="1"/>
          </p:cNvSpPr>
          <p:nvPr/>
        </p:nvSpPr>
        <p:spPr bwMode="auto">
          <a:xfrm>
            <a:off x="3707904" y="6506527"/>
            <a:ext cx="3240087" cy="369332"/>
          </a:xfrm>
          <a:prstGeom prst="rect">
            <a:avLst/>
          </a:prstGeom>
          <a:noFill/>
          <a:ln w="9525">
            <a:noFill/>
            <a:miter lim="800000"/>
            <a:headEnd/>
            <a:tailEnd/>
          </a:ln>
        </p:spPr>
        <p:txBody>
          <a:bodyPr>
            <a:spAutoFit/>
          </a:bodyPr>
          <a:lstStyle/>
          <a:p>
            <a:pPr>
              <a:spcBef>
                <a:spcPts val="0"/>
              </a:spcBef>
            </a:pPr>
            <a:r>
              <a:rPr lang="es-ES_tradnl" b="0" dirty="0" smtClean="0"/>
              <a:t>Base: 170</a:t>
            </a:r>
          </a:p>
          <a:p>
            <a:pPr>
              <a:spcBef>
                <a:spcPts val="0"/>
              </a:spcBef>
            </a:pPr>
            <a:r>
              <a:rPr lang="es-ES_tradnl" b="0" i="0" dirty="0" smtClean="0"/>
              <a:t>MÚLTIPLE</a:t>
            </a:r>
            <a:endParaRPr lang="es-ES_tradnl" b="0" i="0" dirty="0"/>
          </a:p>
        </p:txBody>
      </p:sp>
      <p:sp>
        <p:nvSpPr>
          <p:cNvPr id="13" name="12 Llamada ovalada"/>
          <p:cNvSpPr/>
          <p:nvPr/>
        </p:nvSpPr>
        <p:spPr bwMode="auto">
          <a:xfrm>
            <a:off x="6442620" y="980728"/>
            <a:ext cx="2699792" cy="995422"/>
          </a:xfrm>
          <a:prstGeom prst="wedgeEllipseCallout">
            <a:avLst>
              <a:gd name="adj1" fmla="val -63550"/>
              <a:gd name="adj2" fmla="val -8220"/>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Augment de borses d’habitatge de lloguer social”</a:t>
            </a:r>
            <a:r>
              <a:rPr lang="ca-ES" sz="800" dirty="0" smtClean="0"/>
              <a:t> </a:t>
            </a:r>
            <a:r>
              <a:rPr lang="ca-ES" sz="800" b="0" i="0" dirty="0" smtClean="0"/>
              <a:t>(municipi de  2.001 5.000 habitants de la comarca del Tarragonès)</a:t>
            </a:r>
            <a:endParaRPr kumimoji="0" lang="ca-ES" sz="800" b="0" i="0" u="none" strike="noStrike" cap="none" normalizeH="0" baseline="0" dirty="0" smtClean="0">
              <a:ln>
                <a:noFill/>
              </a:ln>
              <a:latin typeface="Verdana" pitchFamily="34" charset="0"/>
            </a:endParaRPr>
          </a:p>
        </p:txBody>
      </p:sp>
      <p:sp>
        <p:nvSpPr>
          <p:cNvPr id="14" name="13 Llamada ovalada"/>
          <p:cNvSpPr/>
          <p:nvPr/>
        </p:nvSpPr>
        <p:spPr bwMode="auto">
          <a:xfrm>
            <a:off x="5793532" y="2022748"/>
            <a:ext cx="3312368" cy="1687890"/>
          </a:xfrm>
          <a:prstGeom prst="wedgeEllipseCallout">
            <a:avLst>
              <a:gd name="adj1" fmla="val -59661"/>
              <a:gd name="adj2" fmla="val -71149"/>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Potenciar els serveis que donen respostes a les situacions d’emergència social, tals com la Mesa d’Emergència, dotant-los de pressupost i professionals per poder desenvolupar la tasca, cada cop més complex”</a:t>
            </a:r>
            <a:r>
              <a:rPr lang="ca-ES" sz="800" dirty="0" smtClean="0"/>
              <a:t> </a:t>
            </a:r>
            <a:r>
              <a:rPr lang="ca-ES" sz="800" b="0" i="0" dirty="0" smtClean="0"/>
              <a:t>(municipi de  2.001 a 5.000 habitants de la comarca del Vallès Oriental)</a:t>
            </a:r>
            <a:endParaRPr kumimoji="0" lang="ca-ES" sz="800" b="0" i="0" u="none" strike="noStrike" cap="none" normalizeH="0" baseline="0" dirty="0" smtClean="0">
              <a:ln>
                <a:noFill/>
              </a:ln>
              <a:latin typeface="Verdana" pitchFamily="34" charset="0"/>
            </a:endParaRPr>
          </a:p>
        </p:txBody>
      </p:sp>
      <p:sp>
        <p:nvSpPr>
          <p:cNvPr id="15" name="14 Llamada ovalada"/>
          <p:cNvSpPr/>
          <p:nvPr/>
        </p:nvSpPr>
        <p:spPr bwMode="auto">
          <a:xfrm>
            <a:off x="5220072" y="4017754"/>
            <a:ext cx="2952328" cy="995422"/>
          </a:xfrm>
          <a:prstGeom prst="wedgeEllipseCallout">
            <a:avLst>
              <a:gd name="adj1" fmla="val -59871"/>
              <a:gd name="adj2" fmla="val -247288"/>
            </a:avLst>
          </a:prstGeom>
          <a:noFill/>
          <a:ln w="22225" cap="flat" cmpd="sng" algn="ctr">
            <a:solidFill>
              <a:srgbClr val="680000"/>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chemeClr val="bg1"/>
            </a:extrusionClr>
          </a:sp3d>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800" b="1" i="1" u="none" strike="noStrike" cap="none" normalizeH="0" baseline="0" dirty="0" smtClean="0">
                <a:ln>
                  <a:noFill/>
                </a:ln>
                <a:effectLst/>
                <a:latin typeface="Verdana" pitchFamily="34" charset="0"/>
              </a:rPr>
              <a:t>“</a:t>
            </a:r>
            <a:r>
              <a:rPr lang="ca-ES" sz="800" dirty="0" smtClean="0">
                <a:effectLst/>
              </a:rPr>
              <a:t>Treball transversal amb les entitats i agents que intervenen en el territori”</a:t>
            </a:r>
            <a:r>
              <a:rPr lang="ca-ES" sz="800" dirty="0" smtClean="0"/>
              <a:t> </a:t>
            </a:r>
            <a:r>
              <a:rPr lang="ca-ES" sz="800" b="0" i="0" dirty="0" smtClean="0"/>
              <a:t>(municipi de més de 20.000 habitants de la comarca del Baix Llobregat)</a:t>
            </a:r>
            <a:endParaRPr kumimoji="0" lang="ca-ES" sz="800" b="0" i="0" u="none" strike="noStrike" cap="none" normalizeH="0" baseline="0" dirty="0" smtClean="0">
              <a:ln>
                <a:noFill/>
              </a:ln>
              <a:latin typeface="Verdana" pitchFamily="34" charset="0"/>
            </a:endParaRPr>
          </a:p>
        </p:txBody>
      </p:sp>
      <p:pic>
        <p:nvPicPr>
          <p:cNvPr id="26626" name="Picture 2"/>
          <p:cNvPicPr>
            <a:picLocks noChangeAspect="1" noChangeArrowheads="1"/>
          </p:cNvPicPr>
          <p:nvPr/>
        </p:nvPicPr>
        <p:blipFill>
          <a:blip r:embed="rId6" cstate="print"/>
          <a:srcRect/>
          <a:stretch>
            <a:fillRect/>
          </a:stretch>
        </p:blipFill>
        <p:spPr bwMode="auto">
          <a:xfrm>
            <a:off x="24305" y="999778"/>
            <a:ext cx="7475640" cy="612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43</a:t>
            </a:fld>
            <a:endParaRPr lang="es-ES"/>
          </a:p>
        </p:txBody>
      </p:sp>
      <p:pic>
        <p:nvPicPr>
          <p:cNvPr id="129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4" name="Rectangle 5"/>
          <p:cNvSpPr>
            <a:spLocks noChangeArrowheads="1"/>
          </p:cNvSpPr>
          <p:nvPr/>
        </p:nvSpPr>
        <p:spPr bwMode="auto">
          <a:xfrm>
            <a:off x="-36512" y="30765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5" name="Text Box 6"/>
          <p:cNvSpPr txBox="1">
            <a:spLocks noChangeArrowheads="1"/>
          </p:cNvSpPr>
          <p:nvPr/>
        </p:nvSpPr>
        <p:spPr bwMode="auto">
          <a:xfrm>
            <a:off x="-26987" y="33353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7</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Conclusions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44</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7. Conclusions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8" name="7 Diagrama"/>
          <p:cNvGraphicFramePr/>
          <p:nvPr/>
        </p:nvGraphicFramePr>
        <p:xfrm>
          <a:off x="395536" y="1268760"/>
          <a:ext cx="8208912"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45</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7. Conclusions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24" name="23 Diagrama"/>
          <p:cNvGraphicFramePr/>
          <p:nvPr/>
        </p:nvGraphicFramePr>
        <p:xfrm>
          <a:off x="395536" y="1556792"/>
          <a:ext cx="8208912"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Rectangle 28"/>
          <p:cNvSpPr>
            <a:spLocks noChangeArrowheads="1"/>
          </p:cNvSpPr>
          <p:nvPr/>
        </p:nvSpPr>
        <p:spPr bwMode="auto">
          <a:xfrm>
            <a:off x="395536" y="1054001"/>
            <a:ext cx="4105151" cy="358775"/>
          </a:xfrm>
          <a:prstGeom prst="rect">
            <a:avLst/>
          </a:prstGeom>
          <a:solidFill>
            <a:srgbClr val="00CC99"/>
          </a:solidFill>
          <a:ln w="9525">
            <a:noFill/>
            <a:miter lim="800000"/>
            <a:headEnd/>
            <a:tailEnd/>
          </a:ln>
          <a:effectLst>
            <a:prstShdw prst="shdw17" dist="17961" dir="2700000">
              <a:srgbClr val="737373"/>
            </a:prstShdw>
          </a:effectLst>
        </p:spPr>
        <p:txBody>
          <a:bodyPr lIns="18000" rIns="18000"/>
          <a:lstStyle/>
          <a:p>
            <a:pPr indent="95250" algn="l"/>
            <a:r>
              <a:rPr lang="ca-ES" sz="1600" i="0" dirty="0" smtClean="0"/>
              <a:t>Perfils de les persones afectades</a:t>
            </a:r>
            <a:endParaRPr lang="ca-ES" sz="1600" i="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46</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7. Conclusions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9" name="8 Diagrama"/>
          <p:cNvGraphicFramePr/>
          <p:nvPr/>
        </p:nvGraphicFramePr>
        <p:xfrm>
          <a:off x="395536" y="1772816"/>
          <a:ext cx="8208912" cy="37444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FB24BDB-6989-4ED5-A84F-F0189979290D}" type="slidenum">
              <a:rPr lang="es-ES" smtClean="0"/>
              <a:pPr>
                <a:defRPr/>
              </a:pPr>
              <a:t>47</a:t>
            </a:fld>
            <a:endParaRPr lang="es-ES"/>
          </a:p>
        </p:txBody>
      </p:sp>
      <p:sp>
        <p:nvSpPr>
          <p:cNvPr id="8" name="Text Box 6"/>
          <p:cNvSpPr txBox="1">
            <a:spLocks noChangeArrowheads="1"/>
          </p:cNvSpPr>
          <p:nvPr/>
        </p:nvSpPr>
        <p:spPr bwMode="auto">
          <a:xfrm>
            <a:off x="-26987" y="33353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8</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Recomanacions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pic>
        <p:nvPicPr>
          <p:cNvPr id="13005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9" name="Rectangle 5"/>
          <p:cNvSpPr>
            <a:spLocks noChangeArrowheads="1"/>
          </p:cNvSpPr>
          <p:nvPr/>
        </p:nvSpPr>
        <p:spPr bwMode="auto">
          <a:xfrm>
            <a:off x="-36512" y="3228975"/>
            <a:ext cx="9180513" cy="1008063"/>
          </a:xfrm>
          <a:prstGeom prst="rect">
            <a:avLst/>
          </a:prstGeom>
          <a:solidFill>
            <a:srgbClr val="6A1727">
              <a:alpha val="85097"/>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ysClr val="windowText" lastClr="000000"/>
              </a:solidFill>
              <a:effectLst/>
              <a:uLnTx/>
              <a:uFillTx/>
            </a:endParaRPr>
          </a:p>
        </p:txBody>
      </p:sp>
      <p:sp>
        <p:nvSpPr>
          <p:cNvPr id="10" name="Text Box 6"/>
          <p:cNvSpPr txBox="1">
            <a:spLocks noChangeArrowheads="1"/>
          </p:cNvSpPr>
          <p:nvPr/>
        </p:nvSpPr>
        <p:spPr bwMode="auto">
          <a:xfrm>
            <a:off x="-26987" y="3487738"/>
            <a:ext cx="9144000" cy="461962"/>
          </a:xfrm>
          <a:prstGeom prst="rect">
            <a:avLst/>
          </a:prstGeom>
          <a:noFill/>
          <a:ln w="12700">
            <a:noFill/>
            <a:miter lim="800000"/>
            <a:headEnd/>
            <a:tailEnd/>
          </a:ln>
        </p:spPr>
        <p:txBody>
          <a:bodyPr>
            <a:spAutoFit/>
          </a:bodyPr>
          <a:lstStyle/>
          <a:p>
            <a:pPr marL="0" marR="0" lvl="0" indent="0" algn="ctr" defTabSz="914400" eaLnBrk="0" fontAlgn="auto" latinLnBrk="0" hangingPunct="1">
              <a:lnSpc>
                <a:spcPct val="100000"/>
              </a:lnSpc>
              <a:spcBef>
                <a:spcPct val="50000"/>
              </a:spcBef>
              <a:spcAft>
                <a:spcPts val="0"/>
              </a:spcAft>
              <a:buClr>
                <a:srgbClr val="CC0000"/>
              </a:buClr>
              <a:buSzTx/>
              <a:buFont typeface="Wingdings" pitchFamily="2" charset="2"/>
              <a:buNone/>
              <a:tabLst/>
              <a:defRPr/>
            </a:pPr>
            <a:r>
              <a:rPr lang="ca-ES" sz="2400" i="0" kern="0" dirty="0" smtClean="0">
                <a:solidFill>
                  <a:srgbClr val="FFFFFF"/>
                </a:solidFill>
                <a:ea typeface="Verdana" pitchFamily="34" charset="0"/>
                <a:cs typeface="Verdana" pitchFamily="34" charset="0"/>
                <a:sym typeface="Helvetica" charset="0"/>
              </a:rPr>
              <a:t>8</a:t>
            </a:r>
            <a:r>
              <a:rPr kumimoji="0" lang="ca-ES" sz="2400" b="1" i="0" u="none" strike="noStrike" kern="0" cap="none" spc="0" normalizeH="0" baseline="0" dirty="0" smtClean="0">
                <a:ln>
                  <a:noFill/>
                </a:ln>
                <a:solidFill>
                  <a:srgbClr val="FFFFFF"/>
                </a:solidFill>
                <a:effectLst/>
                <a:uLnTx/>
                <a:uFillTx/>
                <a:latin typeface="Verdana" pitchFamily="34" charset="0"/>
                <a:ea typeface="Verdana" pitchFamily="34" charset="0"/>
                <a:cs typeface="Verdana" pitchFamily="34" charset="0"/>
                <a:sym typeface="Helvetica" charset="0"/>
              </a:rPr>
              <a:t>. Recomanacions</a:t>
            </a:r>
            <a:endParaRPr kumimoji="0" lang="ca-ES" sz="2400" b="1" i="0" u="none" strike="noStrike" kern="0" cap="none" spc="0" normalizeH="0" baseline="0" dirty="0">
              <a:ln>
                <a:noFill/>
              </a:ln>
              <a:solidFill>
                <a:srgbClr val="FFFFFF"/>
              </a:solidFill>
              <a:effectLst/>
              <a:uLnTx/>
              <a:uFillTx/>
              <a:latin typeface="Verdana" pitchFamily="34" charset="0"/>
              <a:ea typeface="Verdana" pitchFamily="34" charset="0"/>
              <a:cs typeface="Verdana" pitchFamily="34" charset="0"/>
              <a:sym typeface="Helvetica"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z="900" smtClean="0">
                <a:solidFill>
                  <a:srgbClr val="000000"/>
                </a:solidFill>
                <a:latin typeface="Verdana" pitchFamily="34" charset="0"/>
                <a:ea typeface="Verdana" pitchFamily="34" charset="0"/>
                <a:cs typeface="Verdana" pitchFamily="34" charset="0"/>
              </a:rPr>
              <a:pPr/>
              <a:t>48</a:t>
            </a:fld>
            <a:endParaRPr lang="es-ES" sz="900" dirty="0" smtClean="0">
              <a:solidFill>
                <a:srgbClr val="000000"/>
              </a:solidFill>
              <a:latin typeface="Verdana" pitchFamily="34" charset="0"/>
              <a:ea typeface="Verdana" pitchFamily="34" charset="0"/>
              <a:cs typeface="Verdana" pitchFamily="34" charset="0"/>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solidFill>
                  <a:srgbClr val="000000"/>
                </a:solidFill>
              </a:endParaRPr>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8. Recomanacions</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graphicFrame>
        <p:nvGraphicFramePr>
          <p:cNvPr id="8" name="7 Diagrama"/>
          <p:cNvGraphicFramePr/>
          <p:nvPr/>
        </p:nvGraphicFramePr>
        <p:xfrm>
          <a:off x="1125433" y="1052736"/>
          <a:ext cx="6686927" cy="56166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descr="imS_HOME"/>
          <p:cNvSpPr>
            <a:spLocks noChangeArrowheads="1"/>
          </p:cNvSpPr>
          <p:nvPr/>
        </p:nvSpPr>
        <p:spPr bwMode="auto">
          <a:xfrm>
            <a:off x="36513" y="0"/>
            <a:ext cx="9107487" cy="1916113"/>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17411" name="Text Box 5"/>
          <p:cNvSpPr txBox="1">
            <a:spLocks noChangeArrowheads="1"/>
          </p:cNvSpPr>
          <p:nvPr/>
        </p:nvSpPr>
        <p:spPr bwMode="auto">
          <a:xfrm>
            <a:off x="468313" y="2636838"/>
            <a:ext cx="8424862" cy="3046988"/>
          </a:xfrm>
          <a:prstGeom prst="rect">
            <a:avLst/>
          </a:prstGeom>
          <a:noFill/>
          <a:ln w="9525">
            <a:noFill/>
            <a:miter lim="800000"/>
            <a:headEnd/>
            <a:tailEnd/>
          </a:ln>
        </p:spPr>
        <p:txBody>
          <a:bodyPr>
            <a:spAutoFit/>
          </a:bodyPr>
          <a:lstStyle/>
          <a:p>
            <a:pPr algn="l" eaLnBrk="0" hangingPunct="0">
              <a:buFont typeface="Wingdings" pitchFamily="2" charset="2"/>
              <a:buNone/>
            </a:pPr>
            <a:r>
              <a:rPr lang="ca-ES" sz="2400" i="0" dirty="0" smtClean="0">
                <a:ea typeface="Times New Roman" pitchFamily="18" charset="0"/>
                <a:cs typeface="Arial" charset="0"/>
              </a:rPr>
              <a:t>Quantificació i distribució territorial                 de la població mal allotjada a Catalunya</a:t>
            </a:r>
          </a:p>
          <a:p>
            <a:pPr algn="l" eaLnBrk="0" hangingPunct="0">
              <a:buFont typeface="Wingdings" pitchFamily="2" charset="2"/>
              <a:buNone/>
            </a:pPr>
            <a:endParaRPr lang="ca-ES" sz="1400" i="0" dirty="0">
              <a:solidFill>
                <a:srgbClr val="6A1727"/>
              </a:solidFill>
              <a:ea typeface="Times New Roman" pitchFamily="18" charset="0"/>
              <a:cs typeface="Arial" charset="0"/>
            </a:endParaRPr>
          </a:p>
          <a:p>
            <a:pPr algn="l" eaLnBrk="0" hangingPunct="0">
              <a:buFont typeface="Wingdings" pitchFamily="2" charset="2"/>
              <a:buNone/>
            </a:pPr>
            <a:r>
              <a:rPr lang="ca-ES" sz="2000" i="0" dirty="0" smtClean="0">
                <a:solidFill>
                  <a:srgbClr val="6A1727"/>
                </a:solidFill>
                <a:ea typeface="Times New Roman" pitchFamily="18" charset="0"/>
                <a:cs typeface="Arial" charset="0"/>
              </a:rPr>
              <a:t>Informe de resultats</a:t>
            </a:r>
          </a:p>
          <a:p>
            <a:pPr algn="l" eaLnBrk="0" hangingPunct="0">
              <a:buFont typeface="Wingdings" pitchFamily="2" charset="2"/>
              <a:buNone/>
            </a:pPr>
            <a:endParaRPr lang="ca-ES" sz="1400" i="0" dirty="0" smtClean="0">
              <a:solidFill>
                <a:srgbClr val="6A1727"/>
              </a:solidFill>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endParaRPr lang="ca-ES" sz="1200" i="0" dirty="0" smtClean="0">
              <a:ea typeface="Times New Roman" pitchFamily="18" charset="0"/>
              <a:cs typeface="Arial" charset="0"/>
            </a:endParaRPr>
          </a:p>
          <a:p>
            <a:pPr algn="l" eaLnBrk="0" hangingPunct="0">
              <a:buFont typeface="Wingdings" pitchFamily="2" charset="2"/>
              <a:buNone/>
            </a:pPr>
            <a:r>
              <a:rPr lang="ca-ES" sz="1200" i="0" dirty="0" smtClean="0">
                <a:ea typeface="Times New Roman" pitchFamily="18" charset="0"/>
                <a:cs typeface="Arial" charset="0"/>
              </a:rPr>
              <a:t>Abril del 2016</a:t>
            </a:r>
            <a:endParaRPr lang="ca-ES" sz="1200" i="0" dirty="0">
              <a:ea typeface="Times New Roman" pitchFamily="18" charset="0"/>
              <a:cs typeface="Arial" charset="0"/>
            </a:endParaRPr>
          </a:p>
        </p:txBody>
      </p:sp>
      <p:pic>
        <p:nvPicPr>
          <p:cNvPr id="7" name="Picture 5" descr="CATINSal"/>
          <p:cNvPicPr>
            <a:picLocks noChangeAspect="1" noChangeArrowheads="1"/>
          </p:cNvPicPr>
          <p:nvPr/>
        </p:nvPicPr>
        <p:blipFill>
          <a:blip r:embed="rId4" cstate="print"/>
          <a:srcRect/>
          <a:stretch>
            <a:fillRect/>
          </a:stretch>
        </p:blipFill>
        <p:spPr bwMode="auto">
          <a:xfrm>
            <a:off x="539750" y="260350"/>
            <a:ext cx="1800225" cy="1347788"/>
          </a:xfrm>
          <a:prstGeom prst="rect">
            <a:avLst/>
          </a:prstGeom>
          <a:noFill/>
          <a:ln w="9525">
            <a:noFill/>
            <a:miter lim="800000"/>
            <a:headEnd/>
            <a:tailEnd/>
          </a:ln>
        </p:spPr>
      </p:pic>
      <p:pic>
        <p:nvPicPr>
          <p:cNvPr id="37889" name="Picture 1"/>
          <p:cNvPicPr>
            <a:picLocks noChangeAspect="1" noChangeArrowheads="1"/>
          </p:cNvPicPr>
          <p:nvPr/>
        </p:nvPicPr>
        <p:blipFill>
          <a:blip r:embed="rId5" cstate="print"/>
          <a:srcRect/>
          <a:stretch>
            <a:fillRect/>
          </a:stretch>
        </p:blipFill>
        <p:spPr bwMode="auto">
          <a:xfrm>
            <a:off x="539552" y="4140944"/>
            <a:ext cx="2043113" cy="58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mtClean="0"/>
              <a:pPr/>
              <a:t>5</a:t>
            </a:fld>
            <a:endParaRPr lang="es-ES" smtClean="0"/>
          </a:p>
        </p:txBody>
      </p:sp>
      <p:sp>
        <p:nvSpPr>
          <p:cNvPr id="21507" name="Text Box 21"/>
          <p:cNvSpPr txBox="1">
            <a:spLocks noChangeArrowheads="1"/>
          </p:cNvSpPr>
          <p:nvPr/>
        </p:nvSpPr>
        <p:spPr bwMode="auto">
          <a:xfrm>
            <a:off x="250825" y="1557339"/>
            <a:ext cx="8642350" cy="523220"/>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r>
              <a:rPr lang="ca-ES" sz="1400" b="0" i="0" dirty="0" smtClean="0"/>
              <a:t>El pla de treball desenvolupat per a complir amb els objectius plantejats ha estat el següent:</a:t>
            </a:r>
            <a:endParaRPr lang="ca-ES" sz="1400" b="0" i="0" dirty="0" smtClean="0">
              <a:solidFill>
                <a:srgbClr val="000000"/>
              </a:solidFill>
              <a:cs typeface="Times New Roman" pitchFamily="18" charset="0"/>
            </a:endParaRPr>
          </a:p>
        </p:txBody>
      </p:sp>
      <p:sp>
        <p:nvSpPr>
          <p:cNvPr id="21508" name="Rectangle 28"/>
          <p:cNvSpPr>
            <a:spLocks noChangeArrowheads="1"/>
          </p:cNvSpPr>
          <p:nvPr/>
        </p:nvSpPr>
        <p:spPr bwMode="auto">
          <a:xfrm>
            <a:off x="250825" y="1054001"/>
            <a:ext cx="3313063" cy="358775"/>
          </a:xfrm>
          <a:prstGeom prst="rect">
            <a:avLst/>
          </a:prstGeom>
          <a:gradFill rotWithShape="1">
            <a:gsLst>
              <a:gs pos="0">
                <a:srgbClr val="C0C0C0"/>
              </a:gs>
              <a:gs pos="50000">
                <a:srgbClr val="FFFFFF"/>
              </a:gs>
              <a:gs pos="100000">
                <a:srgbClr val="C0C0C0"/>
              </a:gs>
            </a:gsLst>
            <a:lin ang="5400000" scaled="1"/>
          </a:gradFill>
          <a:ln w="9525">
            <a:noFill/>
            <a:miter lim="800000"/>
            <a:headEnd/>
            <a:tailEnd/>
          </a:ln>
          <a:effectLst>
            <a:prstShdw prst="shdw17" dist="17961" dir="2700000">
              <a:srgbClr val="737373"/>
            </a:prstShdw>
          </a:effectLst>
        </p:spPr>
        <p:txBody>
          <a:bodyPr lIns="18000" rIns="18000"/>
          <a:lstStyle/>
          <a:p>
            <a:pPr indent="95250" algn="l"/>
            <a:r>
              <a:rPr lang="ca-ES" sz="1600" i="0" dirty="0" smtClean="0">
                <a:solidFill>
                  <a:srgbClr val="6A1727"/>
                </a:solidFill>
              </a:rPr>
              <a:t>1.2. Procés metodològic</a:t>
            </a:r>
            <a:endParaRPr lang="ca-ES" sz="1600" i="0" dirty="0">
              <a:solidFill>
                <a:srgbClr val="6A1727"/>
              </a:solidFill>
            </a:endParaRPr>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1. Introducció</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0" name="Text Box 21"/>
          <p:cNvSpPr txBox="1">
            <a:spLocks noChangeArrowheads="1"/>
          </p:cNvSpPr>
          <p:nvPr/>
        </p:nvSpPr>
        <p:spPr bwMode="auto">
          <a:xfrm>
            <a:off x="539552" y="2204864"/>
            <a:ext cx="8280920" cy="2677656"/>
          </a:xfrm>
          <a:prstGeom prst="rect">
            <a:avLst/>
          </a:prstGeom>
          <a:noFill/>
          <a:ln w="9525">
            <a:noFill/>
            <a:miter lim="800000"/>
            <a:headEnd/>
            <a:tailEnd/>
          </a:ln>
        </p:spPr>
        <p:txBody>
          <a:bodyPr wrap="square">
            <a:spAutoFit/>
          </a:bodyPr>
          <a:lstStyle/>
          <a:p>
            <a:pPr marL="180975" indent="-180975" algn="just">
              <a:spcBef>
                <a:spcPct val="50000"/>
              </a:spcBef>
            </a:pPr>
            <a:r>
              <a:rPr lang="ca-ES" sz="1400" i="0" dirty="0" smtClean="0">
                <a:solidFill>
                  <a:srgbClr val="6A1727"/>
                </a:solidFill>
              </a:rPr>
              <a:t>A. Creació d’una base de dades de contactes</a:t>
            </a:r>
          </a:p>
          <a:p>
            <a:pPr marL="180975" indent="-180975" algn="just">
              <a:spcBef>
                <a:spcPts val="0"/>
              </a:spcBef>
              <a:buFont typeface="Wingdings" pitchFamily="2" charset="2"/>
              <a:buChar char="q"/>
            </a:pPr>
            <a:endParaRPr lang="ca-ES" sz="1400" b="0" i="0" dirty="0" smtClean="0"/>
          </a:p>
          <a:p>
            <a:pPr marL="180975" indent="-180975" algn="just">
              <a:spcBef>
                <a:spcPts val="0"/>
              </a:spcBef>
              <a:buFont typeface="Wingdings" pitchFamily="2" charset="2"/>
              <a:buChar char="q"/>
            </a:pPr>
            <a:r>
              <a:rPr lang="ca-ES" sz="1400" b="0" i="0" dirty="0" smtClean="0"/>
              <a:t>A partir de la informació facilitada per l’Agència de l’Habitatge, la Secretaria d’Habitatge i Millora Urbana, el Departament de Benestar Social i Família, i la Diputació de Barcelona, s’ha elaborat una base de dades de contactes de les següents entitats:</a:t>
            </a:r>
          </a:p>
          <a:p>
            <a:pPr marL="638175" lvl="1" indent="-180975" algn="just">
              <a:spcBef>
                <a:spcPct val="50000"/>
              </a:spcBef>
              <a:buFont typeface="Courier New" pitchFamily="49" charset="0"/>
              <a:buChar char="o"/>
            </a:pPr>
            <a:r>
              <a:rPr lang="ca-ES" sz="1400" i="0" dirty="0" smtClean="0">
                <a:solidFill>
                  <a:srgbClr val="000000"/>
                </a:solidFill>
                <a:cs typeface="Times New Roman" pitchFamily="18" charset="0"/>
              </a:rPr>
              <a:t>Ajuntaments de Catalunya</a:t>
            </a:r>
            <a:r>
              <a:rPr lang="ca-ES" sz="1400" b="0" i="0" dirty="0" smtClean="0">
                <a:solidFill>
                  <a:srgbClr val="000000"/>
                </a:solidFill>
                <a:cs typeface="Times New Roman" pitchFamily="18" charset="0"/>
              </a:rPr>
              <a:t>:</a:t>
            </a:r>
          </a:p>
          <a:p>
            <a:pPr marL="1095375" lvl="2" indent="-180975" algn="just">
              <a:spcBef>
                <a:spcPct val="50000"/>
              </a:spcBef>
              <a:buFont typeface="Wingdings" pitchFamily="2" charset="2"/>
              <a:buChar char="ü"/>
            </a:pPr>
            <a:r>
              <a:rPr lang="ca-ES" sz="1400" b="0" i="0" dirty="0" smtClean="0">
                <a:solidFill>
                  <a:srgbClr val="000000"/>
                </a:solidFill>
                <a:cs typeface="Times New Roman" pitchFamily="18" charset="0"/>
              </a:rPr>
              <a:t>Municipis de més de 20.000 habitants: coordinadors i coordinadores de serveis socials. </a:t>
            </a:r>
          </a:p>
          <a:p>
            <a:pPr marL="1095375" lvl="2" indent="-180975" algn="just">
              <a:spcBef>
                <a:spcPct val="50000"/>
              </a:spcBef>
              <a:buFont typeface="Wingdings" pitchFamily="2" charset="2"/>
              <a:buChar char="ü"/>
            </a:pPr>
            <a:r>
              <a:rPr lang="ca-ES" sz="1400" b="0" i="0" dirty="0" smtClean="0">
                <a:solidFill>
                  <a:srgbClr val="000000"/>
                </a:solidFill>
                <a:cs typeface="Times New Roman" pitchFamily="18" charset="0"/>
              </a:rPr>
              <a:t>Resta de municipis de Catalunya: regidors i regidores de benestar social.</a:t>
            </a:r>
          </a:p>
          <a:p>
            <a:pPr marL="638175" lvl="1" indent="-180975" algn="just">
              <a:spcBef>
                <a:spcPct val="50000"/>
              </a:spcBef>
              <a:buFont typeface="Courier New" pitchFamily="49" charset="0"/>
              <a:buChar char="o"/>
            </a:pPr>
            <a:r>
              <a:rPr lang="ca-ES" sz="1400" i="0" dirty="0" smtClean="0">
                <a:solidFill>
                  <a:srgbClr val="000000"/>
                </a:solidFill>
                <a:cs typeface="Times New Roman" pitchFamily="18" charset="0"/>
              </a:rPr>
              <a:t>Consells Comarcals</a:t>
            </a:r>
            <a:r>
              <a:rPr lang="ca-ES" sz="1400" b="0" i="0" dirty="0" smtClean="0">
                <a:solidFill>
                  <a:srgbClr val="000000"/>
                </a:solidFill>
                <a:cs typeface="Times New Roman" pitchFamily="18" charset="0"/>
              </a:rPr>
              <a:t>: coordinadors i coordinadores de serveis socials.</a:t>
            </a:r>
          </a:p>
        </p:txBody>
      </p:sp>
      <p:sp>
        <p:nvSpPr>
          <p:cNvPr id="13" name="Text Box 21"/>
          <p:cNvSpPr txBox="1">
            <a:spLocks noChangeArrowheads="1"/>
          </p:cNvSpPr>
          <p:nvPr/>
        </p:nvSpPr>
        <p:spPr bwMode="auto">
          <a:xfrm>
            <a:off x="539552" y="5013176"/>
            <a:ext cx="8280920" cy="1169551"/>
          </a:xfrm>
          <a:prstGeom prst="rect">
            <a:avLst/>
          </a:prstGeom>
          <a:noFill/>
          <a:ln w="9525">
            <a:noFill/>
            <a:miter lim="800000"/>
            <a:headEnd/>
            <a:tailEnd/>
          </a:ln>
        </p:spPr>
        <p:txBody>
          <a:bodyPr wrap="square">
            <a:spAutoFit/>
          </a:bodyPr>
          <a:lstStyle/>
          <a:p>
            <a:pPr marL="180975" indent="-180975" algn="just">
              <a:spcBef>
                <a:spcPct val="50000"/>
              </a:spcBef>
            </a:pPr>
            <a:r>
              <a:rPr lang="ca-ES" sz="1400" i="0" dirty="0" smtClean="0">
                <a:solidFill>
                  <a:srgbClr val="6A1727"/>
                </a:solidFill>
              </a:rPr>
              <a:t>B. Disseny de </a:t>
            </a:r>
            <a:r>
              <a:rPr lang="ca-ES" sz="1400" i="0" dirty="0" err="1" smtClean="0">
                <a:solidFill>
                  <a:srgbClr val="6A1727"/>
                </a:solidFill>
              </a:rPr>
              <a:t>l’instrument</a:t>
            </a:r>
            <a:r>
              <a:rPr lang="ca-ES" sz="1400" i="0" dirty="0" smtClean="0">
                <a:solidFill>
                  <a:srgbClr val="6A1727"/>
                </a:solidFill>
              </a:rPr>
              <a:t> de mesura</a:t>
            </a:r>
          </a:p>
          <a:p>
            <a:pPr marL="180975" indent="-180975" algn="just">
              <a:spcBef>
                <a:spcPts val="0"/>
              </a:spcBef>
              <a:buFont typeface="Wingdings" pitchFamily="2" charset="2"/>
              <a:buChar char="q"/>
            </a:pPr>
            <a:endParaRPr lang="ca-ES" sz="1400" b="0" i="0" dirty="0" smtClean="0"/>
          </a:p>
          <a:p>
            <a:pPr marL="180975" indent="-180975" algn="just">
              <a:spcBef>
                <a:spcPts val="0"/>
              </a:spcBef>
              <a:buFont typeface="Wingdings" pitchFamily="2" charset="2"/>
              <a:buChar char="q"/>
            </a:pPr>
            <a:r>
              <a:rPr lang="ca-ES" sz="1400" b="0" i="0" dirty="0" smtClean="0"/>
              <a:t>En base a la tipologia ETHOS d’exclusió residencial i el qüestionari elaborat el 2009 en el marc del projecte per portar a terme la “Quantificació i distribució territorial de la població mal allotjada”, s’ha elaborat el qüestionari per a la recollida de dades.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mtClean="0"/>
              <a:pPr/>
              <a:t>6</a:t>
            </a:fld>
            <a:endParaRPr lang="es-ES" smtClean="0"/>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1. Introducció</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pic>
        <p:nvPicPr>
          <p:cNvPr id="59395" name="Picture 3"/>
          <p:cNvPicPr>
            <a:picLocks noChangeAspect="1" noChangeArrowheads="1"/>
          </p:cNvPicPr>
          <p:nvPr/>
        </p:nvPicPr>
        <p:blipFill>
          <a:blip r:embed="rId6" cstate="print"/>
          <a:srcRect/>
          <a:stretch>
            <a:fillRect/>
          </a:stretch>
        </p:blipFill>
        <p:spPr bwMode="auto">
          <a:xfrm>
            <a:off x="731590" y="1268760"/>
            <a:ext cx="7702153" cy="5184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mtClean="0"/>
              <a:pPr/>
              <a:t>7</a:t>
            </a:fld>
            <a:endParaRPr lang="es-ES" smtClean="0"/>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1. Introducció</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0" name="Text Box 21"/>
          <p:cNvSpPr txBox="1">
            <a:spLocks noChangeArrowheads="1"/>
          </p:cNvSpPr>
          <p:nvPr/>
        </p:nvSpPr>
        <p:spPr bwMode="auto">
          <a:xfrm>
            <a:off x="539552" y="967948"/>
            <a:ext cx="8280920" cy="2893100"/>
          </a:xfrm>
          <a:prstGeom prst="rect">
            <a:avLst/>
          </a:prstGeom>
          <a:noFill/>
          <a:ln w="9525">
            <a:noFill/>
            <a:miter lim="800000"/>
            <a:headEnd/>
            <a:tailEnd/>
          </a:ln>
        </p:spPr>
        <p:txBody>
          <a:bodyPr wrap="square">
            <a:spAutoFit/>
          </a:bodyPr>
          <a:lstStyle/>
          <a:p>
            <a:pPr marL="180975" indent="-180975" algn="just">
              <a:spcBef>
                <a:spcPct val="50000"/>
              </a:spcBef>
            </a:pPr>
            <a:r>
              <a:rPr lang="ca-ES" sz="1400" i="0" dirty="0" smtClean="0">
                <a:solidFill>
                  <a:srgbClr val="6A1727"/>
                </a:solidFill>
              </a:rPr>
              <a:t>C. Treball de camp</a:t>
            </a:r>
          </a:p>
          <a:p>
            <a:pPr marL="180975" indent="-180975" algn="just">
              <a:spcBef>
                <a:spcPts val="0"/>
              </a:spcBef>
              <a:buFont typeface="Wingdings" pitchFamily="2" charset="2"/>
              <a:buChar char="q"/>
            </a:pPr>
            <a:endParaRPr lang="ca-ES" sz="1200" b="0" i="0" dirty="0" smtClean="0"/>
          </a:p>
          <a:p>
            <a:pPr marL="180975" indent="-180975" algn="just">
              <a:spcBef>
                <a:spcPts val="0"/>
              </a:spcBef>
              <a:buFont typeface="Wingdings" pitchFamily="2" charset="2"/>
              <a:buChar char="q"/>
            </a:pPr>
            <a:r>
              <a:rPr lang="ca-ES" sz="1400" b="0" i="0" dirty="0" smtClean="0"/>
              <a:t>El procés del treball de camp ha estat el següent:</a:t>
            </a:r>
          </a:p>
          <a:p>
            <a:pPr marL="638175" lvl="1" indent="-180975" algn="just">
              <a:spcBef>
                <a:spcPct val="50000"/>
              </a:spcBef>
              <a:buFont typeface="Courier New" pitchFamily="49" charset="0"/>
              <a:buChar char="o"/>
            </a:pPr>
            <a:r>
              <a:rPr lang="ca-ES" sz="1400" b="0" i="0" dirty="0" smtClean="0">
                <a:cs typeface="Times New Roman" pitchFamily="18" charset="0"/>
              </a:rPr>
              <a:t>Tramesa als contactes de la base de dades de la carta de presentació juntament amb el qüestionari autoadministrat a través del Departament de Benestar Social i Família (15/09/2015).</a:t>
            </a:r>
          </a:p>
          <a:p>
            <a:pPr marL="638175" lvl="1" indent="-180975" algn="just">
              <a:spcBef>
                <a:spcPct val="50000"/>
              </a:spcBef>
              <a:buFont typeface="Courier New" pitchFamily="49" charset="0"/>
              <a:buChar char="o"/>
            </a:pPr>
            <a:r>
              <a:rPr lang="ca-ES" sz="1400" b="0" i="0" dirty="0" smtClean="0">
                <a:cs typeface="Times New Roman" pitchFamily="18" charset="0"/>
              </a:rPr>
              <a:t>Control i seguiment de la resposta (per telèfon i correu electrònic) per part de DEP Institut.</a:t>
            </a:r>
          </a:p>
          <a:p>
            <a:pPr marL="638175" lvl="1" indent="-180975" algn="just">
              <a:spcBef>
                <a:spcPct val="50000"/>
              </a:spcBef>
              <a:buFont typeface="Courier New" pitchFamily="49" charset="0"/>
              <a:buChar char="o"/>
            </a:pPr>
            <a:r>
              <a:rPr lang="ca-ES" sz="1400" b="0" i="0" dirty="0" smtClean="0">
                <a:cs typeface="Times New Roman" pitchFamily="18" charset="0"/>
              </a:rPr>
              <a:t>Enviament de diversos recordatoris per part del Departament de Benestar Social i Família, de la Diputació de Barcelona i de l’Agència de l’Habitatge de Catalunya.</a:t>
            </a:r>
          </a:p>
          <a:p>
            <a:pPr marL="638175" lvl="1" indent="-180975" algn="just">
              <a:spcBef>
                <a:spcPct val="50000"/>
              </a:spcBef>
              <a:buFont typeface="Courier New" pitchFamily="49" charset="0"/>
              <a:buChar char="o"/>
            </a:pPr>
            <a:r>
              <a:rPr lang="ca-ES" sz="1400" b="0" i="0" dirty="0" smtClean="0">
                <a:cs typeface="Times New Roman" pitchFamily="18" charset="0"/>
              </a:rPr>
              <a:t>Tancament del treball de camp el dia 29 de febrer del 2016.</a:t>
            </a:r>
          </a:p>
        </p:txBody>
      </p:sp>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1"/>
          <p:cNvSpPr txBox="1">
            <a:spLocks noChangeArrowheads="1"/>
          </p:cNvSpPr>
          <p:nvPr/>
        </p:nvSpPr>
        <p:spPr bwMode="auto">
          <a:xfrm>
            <a:off x="539552" y="3955990"/>
            <a:ext cx="8280920" cy="2785378"/>
          </a:xfrm>
          <a:prstGeom prst="rect">
            <a:avLst/>
          </a:prstGeom>
          <a:noFill/>
          <a:ln w="9525">
            <a:noFill/>
            <a:miter lim="800000"/>
            <a:headEnd/>
            <a:tailEnd/>
          </a:ln>
        </p:spPr>
        <p:txBody>
          <a:bodyPr wrap="square">
            <a:spAutoFit/>
          </a:bodyPr>
          <a:lstStyle/>
          <a:p>
            <a:pPr marL="180975" indent="-180975" algn="just">
              <a:spcBef>
                <a:spcPct val="50000"/>
              </a:spcBef>
            </a:pPr>
            <a:r>
              <a:rPr lang="ca-ES" sz="1400" i="0" dirty="0" smtClean="0">
                <a:solidFill>
                  <a:srgbClr val="6A1727"/>
                </a:solidFill>
              </a:rPr>
              <a:t>D. Tractament de les dades i explotació estadística</a:t>
            </a:r>
          </a:p>
          <a:p>
            <a:pPr marL="180975" indent="-180975" algn="just">
              <a:spcBef>
                <a:spcPts val="0"/>
              </a:spcBef>
              <a:buFont typeface="Wingdings" pitchFamily="2" charset="2"/>
              <a:buChar char="q"/>
            </a:pPr>
            <a:endParaRPr lang="ca-ES" sz="1200" b="0" i="0" dirty="0" smtClean="0"/>
          </a:p>
          <a:p>
            <a:pPr marL="180975" indent="-180975" algn="just">
              <a:spcBef>
                <a:spcPts val="0"/>
              </a:spcBef>
              <a:buFont typeface="Wingdings" pitchFamily="2" charset="2"/>
              <a:buChar char="q"/>
            </a:pPr>
            <a:r>
              <a:rPr lang="ca-ES" sz="1400" b="0" i="0" dirty="0" smtClean="0"/>
              <a:t>Els qüestionaris rebuts han passat per un procés de depuració de la informació, codificació de les preguntes obertes i gravació en suport informàtic de les respostes.</a:t>
            </a:r>
          </a:p>
          <a:p>
            <a:pPr marL="180975" indent="-180975" algn="just">
              <a:spcBef>
                <a:spcPct val="50000"/>
              </a:spcBef>
              <a:buFont typeface="Wingdings" pitchFamily="2" charset="2"/>
              <a:buChar char="q"/>
            </a:pPr>
            <a:r>
              <a:rPr lang="ca-ES" sz="1400" b="0" i="0" dirty="0" smtClean="0"/>
              <a:t>El procés ha estat el següent:</a:t>
            </a:r>
          </a:p>
          <a:p>
            <a:pPr marL="638175" lvl="1" indent="-180975" algn="just">
              <a:spcBef>
                <a:spcPct val="50000"/>
              </a:spcBef>
              <a:buFont typeface="Courier New" pitchFamily="49" charset="0"/>
              <a:buChar char="o"/>
            </a:pPr>
            <a:r>
              <a:rPr lang="ca-ES" sz="1400" b="0" i="0" dirty="0" smtClean="0">
                <a:solidFill>
                  <a:srgbClr val="000000"/>
                </a:solidFill>
                <a:cs typeface="Times New Roman" pitchFamily="18" charset="0"/>
              </a:rPr>
              <a:t>Depuració dels qüestionaris: contacte amb les entitats en cas de dubtes o incongruències en les respostes. </a:t>
            </a:r>
          </a:p>
          <a:p>
            <a:pPr marL="638175" lvl="1" indent="-180975" algn="just">
              <a:spcBef>
                <a:spcPct val="50000"/>
              </a:spcBef>
              <a:buFont typeface="Courier New" pitchFamily="49" charset="0"/>
              <a:buChar char="o"/>
            </a:pPr>
            <a:r>
              <a:rPr lang="ca-ES" sz="1400" b="0" i="0" dirty="0" smtClean="0">
                <a:solidFill>
                  <a:srgbClr val="000000"/>
                </a:solidFill>
                <a:cs typeface="Times New Roman" pitchFamily="18" charset="0"/>
              </a:rPr>
              <a:t>Codificació de les respostes obertes.</a:t>
            </a:r>
          </a:p>
          <a:p>
            <a:pPr marL="638175" lvl="1" indent="-180975" algn="just">
              <a:spcBef>
                <a:spcPct val="50000"/>
              </a:spcBef>
              <a:buFont typeface="Courier New" pitchFamily="49" charset="0"/>
              <a:buChar char="o"/>
            </a:pPr>
            <a:r>
              <a:rPr lang="ca-ES" sz="1400" b="0" i="0" dirty="0" smtClean="0">
                <a:solidFill>
                  <a:srgbClr val="000000"/>
                </a:solidFill>
                <a:cs typeface="Times New Roman" pitchFamily="18" charset="0"/>
              </a:rPr>
              <a:t>Creació de la matriu de dades per a la introducció de la informació.</a:t>
            </a:r>
          </a:p>
          <a:p>
            <a:pPr marL="638175" lvl="1" indent="-180975" algn="just">
              <a:spcBef>
                <a:spcPct val="50000"/>
              </a:spcBef>
              <a:buFont typeface="Courier New" pitchFamily="49" charset="0"/>
              <a:buChar char="o"/>
            </a:pPr>
            <a:r>
              <a:rPr lang="ca-ES" sz="1400" b="0" i="0" dirty="0" smtClean="0">
                <a:solidFill>
                  <a:srgbClr val="000000"/>
                </a:solidFill>
                <a:cs typeface="Times New Roman" pitchFamily="18" charset="0"/>
              </a:rPr>
              <a:t>Enregistrament de la informació.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xfrm>
            <a:off x="7956550" y="6540450"/>
            <a:ext cx="1079500" cy="144463"/>
          </a:xfrm>
          <a:noFill/>
        </p:spPr>
        <p:txBody>
          <a:bodyPr/>
          <a:lstStyle/>
          <a:p>
            <a:fld id="{7D94F32C-A7A0-49E1-ADE6-AEA987512569}" type="slidenum">
              <a:rPr lang="es-ES" smtClean="0"/>
              <a:pPr/>
              <a:t>8</a:t>
            </a:fld>
            <a:endParaRPr lang="es-ES" smtClean="0"/>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1. Introducció</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3" name="Text Box 21"/>
          <p:cNvSpPr txBox="1">
            <a:spLocks noChangeArrowheads="1"/>
          </p:cNvSpPr>
          <p:nvPr/>
        </p:nvSpPr>
        <p:spPr bwMode="auto">
          <a:xfrm>
            <a:off x="539552" y="908720"/>
            <a:ext cx="8280920" cy="3385542"/>
          </a:xfrm>
          <a:prstGeom prst="rect">
            <a:avLst/>
          </a:prstGeom>
          <a:noFill/>
          <a:ln w="9525">
            <a:noFill/>
            <a:miter lim="800000"/>
            <a:headEnd/>
            <a:tailEnd/>
          </a:ln>
        </p:spPr>
        <p:txBody>
          <a:bodyPr wrap="square">
            <a:spAutoFit/>
          </a:bodyPr>
          <a:lstStyle/>
          <a:p>
            <a:pPr marL="180975" indent="-180975" algn="just">
              <a:spcBef>
                <a:spcPct val="50000"/>
              </a:spcBef>
            </a:pPr>
            <a:r>
              <a:rPr lang="ca-ES" sz="1400" i="0" dirty="0" smtClean="0">
                <a:solidFill>
                  <a:srgbClr val="6A1727"/>
                </a:solidFill>
              </a:rPr>
              <a:t>E. Anàlisi dels resultats i estimació estadística*</a:t>
            </a:r>
          </a:p>
          <a:p>
            <a:pPr marL="180975" indent="-180975" algn="just">
              <a:spcBef>
                <a:spcPts val="0"/>
              </a:spcBef>
              <a:buFont typeface="Wingdings" pitchFamily="2" charset="2"/>
              <a:buChar char="q"/>
            </a:pPr>
            <a:endParaRPr lang="ca-ES" sz="800" b="0" i="0" dirty="0" smtClean="0"/>
          </a:p>
          <a:p>
            <a:pPr marL="180975" indent="-180975" algn="just">
              <a:spcBef>
                <a:spcPts val="0"/>
              </a:spcBef>
              <a:buFont typeface="Wingdings" pitchFamily="2" charset="2"/>
              <a:buChar char="q"/>
            </a:pPr>
            <a:r>
              <a:rPr lang="ca-ES" sz="1400" b="0" i="0" dirty="0" smtClean="0"/>
              <a:t>Els resultats del treball de camp han estat els següents:</a:t>
            </a:r>
          </a:p>
          <a:p>
            <a:pPr marL="180975" indent="-180975" algn="just">
              <a:spcBef>
                <a:spcPct val="50000"/>
              </a:spcBef>
            </a:pPr>
            <a:endParaRPr lang="ca-ES" sz="1400" b="0" i="0" dirty="0" smtClean="0"/>
          </a:p>
          <a:p>
            <a:pPr marL="180975" indent="-180975" algn="just">
              <a:spcBef>
                <a:spcPct val="50000"/>
              </a:spcBef>
            </a:pPr>
            <a:endParaRPr lang="ca-ES" sz="1400" b="0" i="0" dirty="0" smtClean="0"/>
          </a:p>
          <a:p>
            <a:pPr marL="180975" indent="-180975" algn="just">
              <a:spcBef>
                <a:spcPct val="50000"/>
              </a:spcBef>
            </a:pPr>
            <a:endParaRPr lang="ca-ES" sz="1400" b="0" i="0" dirty="0" smtClean="0"/>
          </a:p>
          <a:p>
            <a:pPr marL="180975" indent="-180975" algn="just">
              <a:spcBef>
                <a:spcPct val="50000"/>
              </a:spcBef>
            </a:pPr>
            <a:endParaRPr lang="ca-ES" sz="800" b="0" i="0" dirty="0" smtClean="0"/>
          </a:p>
          <a:p>
            <a:pPr marL="180975" lvl="0" indent="-180975" algn="just">
              <a:spcBef>
                <a:spcPct val="50000"/>
              </a:spcBef>
              <a:buFont typeface="Wingdings" pitchFamily="2" charset="2"/>
              <a:buChar char="q"/>
            </a:pPr>
            <a:r>
              <a:rPr lang="ca-ES" sz="1400" b="0" i="0" dirty="0" smtClean="0"/>
              <a:t>Aquests resultats han permès, a partir de les dades dels 773 municipis dels quals s’ha recollit informació, estimar els 174 municipis sense dades.</a:t>
            </a:r>
          </a:p>
          <a:p>
            <a:pPr marL="180975" indent="-180975" algn="just">
              <a:spcBef>
                <a:spcPct val="50000"/>
              </a:spcBef>
              <a:buFont typeface="Wingdings" pitchFamily="2" charset="2"/>
              <a:buChar char="q"/>
            </a:pPr>
            <a:r>
              <a:rPr lang="ca-ES" sz="1400" b="0" i="0" dirty="0" smtClean="0"/>
              <a:t>Amb aquesta situació de partida, les estimacions s’han fet a partir de 6 estrats poblacionals, agrupant els municipis per tipologies segons el volum de població i estimant les situacions de mal allotjament segons les dades disponibles per als municipis del seu mateix estrat. </a:t>
            </a:r>
          </a:p>
        </p:txBody>
      </p:sp>
      <p:graphicFrame>
        <p:nvGraphicFramePr>
          <p:cNvPr id="15" name="14 Tabla"/>
          <p:cNvGraphicFramePr>
            <a:graphicFrameLocks noGrp="1"/>
          </p:cNvGraphicFramePr>
          <p:nvPr/>
        </p:nvGraphicFramePr>
        <p:xfrm>
          <a:off x="2699792" y="1586508"/>
          <a:ext cx="3478530" cy="1080120"/>
        </p:xfrm>
        <a:graphic>
          <a:graphicData uri="http://schemas.openxmlformats.org/drawingml/2006/table">
            <a:tbl>
              <a:tblPr/>
              <a:tblGrid>
                <a:gridCol w="1645285"/>
                <a:gridCol w="791210"/>
                <a:gridCol w="1042035"/>
              </a:tblGrid>
              <a:tr h="324036">
                <a:tc>
                  <a:txBody>
                    <a:bodyPr/>
                    <a:lstStyle/>
                    <a:p>
                      <a:pPr>
                        <a:spcAft>
                          <a:spcPts val="0"/>
                        </a:spcAft>
                      </a:pPr>
                      <a:r>
                        <a:rPr lang="ca-ES" sz="1000" b="1" dirty="0">
                          <a:latin typeface="Verdana" pitchFamily="34" charset="0"/>
                          <a:ea typeface="Verdana" pitchFamily="34" charset="0"/>
                          <a:cs typeface="Verdana" pitchFamily="34" charset="0"/>
                        </a:rPr>
                        <a:t>Grau de resposta</a:t>
                      </a:r>
                      <a:r>
                        <a:rPr lang="ca-ES" sz="1000" dirty="0">
                          <a:latin typeface="Verdana" pitchFamily="34" charset="0"/>
                          <a:ea typeface="Verdana" pitchFamily="34" charset="0"/>
                          <a:cs typeface="Verdana" pitchFamily="34" charset="0"/>
                        </a:rPr>
                        <a:t> </a:t>
                      </a:r>
                      <a:endParaRPr lang="es-ES" sz="1000"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a:latin typeface="Verdana" pitchFamily="34" charset="0"/>
                          <a:ea typeface="Verdana" pitchFamily="34" charset="0"/>
                          <a:cs typeface="Verdana" pitchFamily="34" charset="0"/>
                        </a:rPr>
                        <a:t> </a:t>
                      </a:r>
                      <a:r>
                        <a:rPr lang="ca-ES" sz="1000" b="1" dirty="0" smtClean="0">
                          <a:latin typeface="Verdana" pitchFamily="34" charset="0"/>
                          <a:ea typeface="Verdana" pitchFamily="34" charset="0"/>
                          <a:cs typeface="Verdana" pitchFamily="34" charset="0"/>
                        </a:rPr>
                        <a:t>Nombre</a:t>
                      </a:r>
                      <a:endParaRPr lang="es-ES" sz="100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noProof="0" dirty="0" smtClean="0">
                          <a:latin typeface="Verdana" pitchFamily="34" charset="0"/>
                          <a:ea typeface="Verdana" pitchFamily="34" charset="0"/>
                          <a:cs typeface="Verdana" pitchFamily="34" charset="0"/>
                        </a:rPr>
                        <a:t>%</a:t>
                      </a:r>
                      <a:endParaRPr lang="ca-ES" sz="1000" b="1" noProof="0" dirty="0">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alpha val="50000"/>
                      </a:srgbClr>
                    </a:solidFill>
                  </a:tcPr>
                </a:tc>
              </a:tr>
              <a:tr h="252028">
                <a:tc>
                  <a:txBody>
                    <a:bodyPr/>
                    <a:lstStyle/>
                    <a:p>
                      <a:pPr>
                        <a:spcAft>
                          <a:spcPts val="0"/>
                        </a:spcAft>
                      </a:pPr>
                      <a:r>
                        <a:rPr lang="ca-ES" sz="1000" dirty="0">
                          <a:latin typeface="Verdana" pitchFamily="34" charset="0"/>
                          <a:ea typeface="Verdana" pitchFamily="34" charset="0"/>
                          <a:cs typeface="Verdana" pitchFamily="34" charset="0"/>
                        </a:rPr>
                        <a:t>Municipis amb dades </a:t>
                      </a:r>
                      <a:endParaRPr lang="es-ES" sz="1000"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pitchFamily="34" charset="0"/>
                          <a:ea typeface="Verdana" pitchFamily="34" charset="0"/>
                          <a:cs typeface="Verdana" pitchFamily="34" charset="0"/>
                        </a:rPr>
                        <a:t>773</a:t>
                      </a:r>
                      <a:endParaRPr lang="es-ES" sz="100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noProof="0" dirty="0" smtClean="0">
                          <a:solidFill>
                            <a:schemeClr val="tx1"/>
                          </a:solidFill>
                          <a:latin typeface="Verdana" pitchFamily="34" charset="0"/>
                          <a:ea typeface="Verdana" pitchFamily="34" charset="0"/>
                          <a:cs typeface="Verdana" pitchFamily="34" charset="0"/>
                        </a:rPr>
                        <a:t>81,6%</a:t>
                      </a:r>
                      <a:endParaRPr lang="ca-ES" sz="100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a:latin typeface="Verdana" pitchFamily="34" charset="0"/>
                          <a:ea typeface="Verdana" pitchFamily="34" charset="0"/>
                          <a:cs typeface="Verdana" pitchFamily="34" charset="0"/>
                        </a:rPr>
                        <a:t>Municipis sense dades </a:t>
                      </a:r>
                      <a:endParaRPr lang="es-ES" sz="100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solidFill>
                            <a:schemeClr val="tx1"/>
                          </a:solidFill>
                          <a:latin typeface="Verdana" pitchFamily="34" charset="0"/>
                          <a:ea typeface="Verdana" pitchFamily="34" charset="0"/>
                          <a:cs typeface="Verdana" pitchFamily="34" charset="0"/>
                        </a:rPr>
                        <a:t>174</a:t>
                      </a:r>
                      <a:endParaRPr lang="es-ES" sz="100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noProof="0" dirty="0" smtClean="0">
                          <a:solidFill>
                            <a:schemeClr val="tx1"/>
                          </a:solidFill>
                          <a:latin typeface="Verdana" pitchFamily="34" charset="0"/>
                          <a:ea typeface="Verdana" pitchFamily="34" charset="0"/>
                          <a:cs typeface="Verdana" pitchFamily="34" charset="0"/>
                        </a:rPr>
                        <a:t>18,4%</a:t>
                      </a:r>
                      <a:endParaRPr lang="ca-ES" sz="1000"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a:spcAft>
                          <a:spcPts val="0"/>
                        </a:spcAft>
                      </a:pPr>
                      <a:r>
                        <a:rPr lang="ca-ES" sz="1000" b="1" dirty="0">
                          <a:latin typeface="Verdana" pitchFamily="34" charset="0"/>
                          <a:ea typeface="Verdana" pitchFamily="34" charset="0"/>
                          <a:cs typeface="Verdana" pitchFamily="34" charset="0"/>
                        </a:rPr>
                        <a:t>Total </a:t>
                      </a:r>
                      <a:endParaRPr lang="es-ES" sz="1000" dirty="0">
                        <a:latin typeface="Verdana" pitchFamily="34" charset="0"/>
                        <a:ea typeface="Verdana" pitchFamily="34" charset="0"/>
                        <a:cs typeface="Verdana" pitchFamily="34" charset="0"/>
                      </a:endParaRPr>
                    </a:p>
                  </a:txBody>
                  <a:tcPr marL="68580" marR="6858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b="1" dirty="0" smtClean="0">
                          <a:solidFill>
                            <a:schemeClr val="tx1"/>
                          </a:solidFill>
                          <a:latin typeface="Verdana" pitchFamily="34" charset="0"/>
                          <a:ea typeface="Verdana" pitchFamily="34" charset="0"/>
                          <a:cs typeface="Verdana" pitchFamily="34" charset="0"/>
                        </a:rPr>
                        <a:t>947</a:t>
                      </a:r>
                      <a:endParaRPr lang="es-ES" sz="100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b="1" noProof="0" dirty="0" smtClean="0">
                          <a:solidFill>
                            <a:schemeClr val="tx1"/>
                          </a:solidFill>
                          <a:latin typeface="Verdana" pitchFamily="34" charset="0"/>
                          <a:ea typeface="Verdana" pitchFamily="34" charset="0"/>
                          <a:cs typeface="Verdana" pitchFamily="34" charset="0"/>
                        </a:rPr>
                        <a:t>100%</a:t>
                      </a:r>
                      <a:endParaRPr lang="ca-ES" sz="1000" b="1" noProof="0" dirty="0">
                        <a:solidFill>
                          <a:schemeClr val="tx1"/>
                        </a:solidFill>
                        <a:latin typeface="Verdana" pitchFamily="34" charset="0"/>
                        <a:ea typeface="Verdana" pitchFamily="34" charset="0"/>
                        <a:cs typeface="Verdana"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13 Tabla"/>
          <p:cNvGraphicFramePr>
            <a:graphicFrameLocks noGrp="1"/>
          </p:cNvGraphicFramePr>
          <p:nvPr/>
        </p:nvGraphicFramePr>
        <p:xfrm>
          <a:off x="2028190" y="4221088"/>
          <a:ext cx="5087620" cy="2208530"/>
        </p:xfrm>
        <a:graphic>
          <a:graphicData uri="http://schemas.openxmlformats.org/drawingml/2006/table">
            <a:tbl>
              <a:tblPr/>
              <a:tblGrid>
                <a:gridCol w="711835"/>
                <a:gridCol w="2428240"/>
                <a:gridCol w="973455"/>
                <a:gridCol w="974090"/>
              </a:tblGrid>
              <a:tr h="319405">
                <a:tc>
                  <a:txBody>
                    <a:bodyPr/>
                    <a:lstStyle/>
                    <a:p>
                      <a:pPr algn="ctr">
                        <a:spcAft>
                          <a:spcPts val="0"/>
                        </a:spcAft>
                      </a:pPr>
                      <a:r>
                        <a:rPr lang="ca-ES" sz="1000" b="1" dirty="0">
                          <a:solidFill>
                            <a:schemeClr val="tx1"/>
                          </a:solidFill>
                          <a:latin typeface="Verdana"/>
                          <a:ea typeface="Times New Roman"/>
                          <a:cs typeface="Times New Roman"/>
                        </a:rPr>
                        <a:t>Estrat</a:t>
                      </a:r>
                      <a:endParaRPr lang="es-ES" sz="1000" dirty="0">
                        <a:solidFill>
                          <a:schemeClr val="tx1"/>
                        </a:solidFill>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a:solidFill>
                            <a:schemeClr val="tx1"/>
                          </a:solidFill>
                          <a:latin typeface="Verdana"/>
                          <a:ea typeface="Times New Roman"/>
                          <a:cs typeface="Times New Roman"/>
                        </a:rPr>
                        <a:t>Població</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a:solidFill>
                            <a:schemeClr val="tx1"/>
                          </a:solidFill>
                          <a:latin typeface="Verdana"/>
                          <a:ea typeface="Times New Roman"/>
                          <a:cs typeface="Times New Roman"/>
                        </a:rPr>
                        <a:t>Nre. de municipis</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c>
                  <a:txBody>
                    <a:bodyPr/>
                    <a:lstStyle/>
                    <a:p>
                      <a:pPr algn="ctr">
                        <a:spcAft>
                          <a:spcPts val="0"/>
                        </a:spcAft>
                      </a:pPr>
                      <a:r>
                        <a:rPr lang="ca-ES" sz="1000" b="1" dirty="0">
                          <a:solidFill>
                            <a:schemeClr val="tx1"/>
                          </a:solidFill>
                          <a:latin typeface="Verdana"/>
                          <a:ea typeface="Times New Roman"/>
                          <a:cs typeface="Times New Roman"/>
                        </a:rPr>
                        <a:t>%</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alpha val="50000"/>
                      </a:srgbClr>
                    </a:solidFill>
                  </a:tcPr>
                </a:tc>
              </a:tr>
              <a:tr h="287020">
                <a:tc>
                  <a:txBody>
                    <a:bodyPr/>
                    <a:lstStyle/>
                    <a:p>
                      <a:pPr algn="ctr">
                        <a:spcAft>
                          <a:spcPts val="0"/>
                        </a:spcAft>
                      </a:pPr>
                      <a:r>
                        <a:rPr lang="ca-ES" sz="1000">
                          <a:latin typeface="Verdana"/>
                          <a:ea typeface="Times New Roman"/>
                          <a:cs typeface="Times New Roman"/>
                        </a:rPr>
                        <a:t>1</a:t>
                      </a:r>
                      <a:endParaRPr lang="es-ES" sz="100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a-ES" sz="1000" dirty="0">
                          <a:latin typeface="Verdana"/>
                          <a:ea typeface="Times New Roman"/>
                          <a:cs typeface="Times New Roman"/>
                        </a:rPr>
                        <a:t>Fins a 1.000 habitants</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487</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51,4%</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1000">
                          <a:latin typeface="Verdana"/>
                          <a:ea typeface="Times New Roman"/>
                          <a:cs typeface="Times New Roman"/>
                        </a:rPr>
                        <a:t>2</a:t>
                      </a:r>
                      <a:endParaRPr lang="es-ES" sz="100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a-ES" sz="1000" dirty="0">
                          <a:latin typeface="Verdana"/>
                          <a:ea typeface="Times New Roman"/>
                          <a:cs typeface="Times New Roman"/>
                        </a:rPr>
                        <a:t>De 1.001 a 2.000 habitants</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109</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11,5%</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1000">
                          <a:latin typeface="Verdana"/>
                          <a:ea typeface="Times New Roman"/>
                          <a:cs typeface="Times New Roman"/>
                        </a:rPr>
                        <a:t>3</a:t>
                      </a:r>
                      <a:endParaRPr lang="es-ES" sz="100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a-ES" sz="1000" dirty="0">
                          <a:latin typeface="Verdana"/>
                          <a:ea typeface="Times New Roman"/>
                          <a:cs typeface="Times New Roman"/>
                        </a:rPr>
                        <a:t>De 2.001 a 5.000 habitants</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144</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15,2%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1000">
                          <a:latin typeface="Verdana"/>
                          <a:ea typeface="Times New Roman"/>
                          <a:cs typeface="Times New Roman"/>
                        </a:rPr>
                        <a:t>4</a:t>
                      </a:r>
                      <a:endParaRPr lang="es-ES" sz="100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a-ES" sz="1000" dirty="0">
                          <a:latin typeface="Verdana"/>
                          <a:ea typeface="Times New Roman"/>
                          <a:cs typeface="Times New Roman"/>
                        </a:rPr>
                        <a:t>De 5.001 a 10.000 habitants</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87</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9,2%</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spcAft>
                          <a:spcPts val="0"/>
                        </a:spcAft>
                      </a:pPr>
                      <a:r>
                        <a:rPr lang="ca-ES" sz="1000">
                          <a:latin typeface="Verdana"/>
                          <a:ea typeface="Times New Roman"/>
                          <a:cs typeface="Times New Roman"/>
                        </a:rPr>
                        <a:t>5</a:t>
                      </a:r>
                      <a:endParaRPr lang="es-ES" sz="100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a-ES" sz="1000" dirty="0">
                          <a:latin typeface="Verdana"/>
                          <a:ea typeface="Times New Roman"/>
                          <a:cs typeface="Times New Roman"/>
                        </a:rPr>
                        <a:t>De 10.0001 a 20.000 habitants</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1000" dirty="0">
                          <a:latin typeface="Verdana"/>
                          <a:ea typeface="Times New Roman"/>
                          <a:cs typeface="Times New Roman"/>
                        </a:rPr>
                        <a:t>56</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5,9%</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55">
                <a:tc>
                  <a:txBody>
                    <a:bodyPr/>
                    <a:lstStyle/>
                    <a:p>
                      <a:pPr algn="ctr">
                        <a:spcAft>
                          <a:spcPts val="0"/>
                        </a:spcAft>
                      </a:pPr>
                      <a:r>
                        <a:rPr lang="ca-ES" sz="1000">
                          <a:latin typeface="Verdana"/>
                          <a:ea typeface="Times New Roman"/>
                          <a:cs typeface="Times New Roman"/>
                        </a:rPr>
                        <a:t>6</a:t>
                      </a:r>
                      <a:endParaRPr lang="es-ES" sz="100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ca-ES" sz="1000">
                          <a:latin typeface="Verdana"/>
                          <a:ea typeface="Times New Roman"/>
                          <a:cs typeface="Times New Roman"/>
                        </a:rPr>
                        <a:t>Més de 20.000 habitants</a:t>
                      </a:r>
                      <a:endParaRPr lang="es-ES" sz="100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ca-ES" sz="1000" dirty="0" smtClean="0">
                          <a:latin typeface="Verdana"/>
                          <a:ea typeface="Times New Roman"/>
                          <a:cs typeface="Times New Roman"/>
                        </a:rPr>
                        <a:t>64</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S" sz="1000" dirty="0" smtClean="0">
                          <a:solidFill>
                            <a:schemeClr val="tx1"/>
                          </a:solidFill>
                          <a:latin typeface="Verdana"/>
                          <a:ea typeface="Times New Roman"/>
                          <a:cs typeface="Times New Roman"/>
                        </a:rPr>
                        <a:t>6,8%</a:t>
                      </a:r>
                      <a:endParaRPr lang="es-ES" sz="1000"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6370">
                <a:tc gridSpan="2">
                  <a:txBody>
                    <a:bodyPr/>
                    <a:lstStyle/>
                    <a:p>
                      <a:pPr indent="729615" algn="l">
                        <a:spcAft>
                          <a:spcPts val="0"/>
                        </a:spcAft>
                      </a:pPr>
                      <a:r>
                        <a:rPr lang="ca-ES" sz="1000" b="1" dirty="0">
                          <a:latin typeface="Verdana"/>
                          <a:ea typeface="Times New Roman"/>
                          <a:cs typeface="Times New Roman"/>
                        </a:rPr>
                        <a:t>Total</a:t>
                      </a:r>
                      <a:endParaRPr lang="es-ES" sz="1000" dirty="0">
                        <a:latin typeface="Verdan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spcAft>
                          <a:spcPts val="0"/>
                        </a:spcAft>
                      </a:pPr>
                      <a:r>
                        <a:rPr lang="ca-ES" sz="1000" b="1" dirty="0" smtClean="0">
                          <a:latin typeface="Verdana"/>
                          <a:ea typeface="Times New Roman"/>
                          <a:cs typeface="Times New Roman"/>
                        </a:rPr>
                        <a:t>947</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ca-ES" sz="1000" b="1" dirty="0" smtClean="0">
                          <a:latin typeface="Verdana"/>
                          <a:ea typeface="Times New Roman"/>
                          <a:cs typeface="Times New Roman"/>
                        </a:rPr>
                        <a:t>100%</a:t>
                      </a:r>
                      <a:endParaRPr lang="es-ES" sz="1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8" name="17 CuadroTexto"/>
          <p:cNvSpPr txBox="1"/>
          <p:nvPr/>
        </p:nvSpPr>
        <p:spPr>
          <a:xfrm>
            <a:off x="0" y="6525344"/>
            <a:ext cx="8748464" cy="369332"/>
          </a:xfrm>
          <a:prstGeom prst="rect">
            <a:avLst/>
          </a:prstGeom>
          <a:noFill/>
        </p:spPr>
        <p:txBody>
          <a:bodyPr wrap="square" rtlCol="0">
            <a:spAutoFit/>
          </a:bodyPr>
          <a:lstStyle/>
          <a:p>
            <a:pPr algn="just"/>
            <a:r>
              <a:rPr lang="ca-ES" b="0" i="0" dirty="0" smtClean="0">
                <a:solidFill>
                  <a:srgbClr val="000000"/>
                </a:solidFill>
              </a:rPr>
              <a:t>*Donat que les dades recollides fan referència al 2014, l’anàlisi no incorpora el municipi de </a:t>
            </a:r>
            <a:r>
              <a:rPr lang="ca-ES" b="0" i="0" dirty="0" err="1" smtClean="0">
                <a:solidFill>
                  <a:srgbClr val="000000"/>
                </a:solidFill>
              </a:rPr>
              <a:t>Medinyà</a:t>
            </a:r>
            <a:r>
              <a:rPr lang="ca-ES" b="0" i="0" dirty="0" smtClean="0">
                <a:solidFill>
                  <a:srgbClr val="000000"/>
                </a:solidFill>
              </a:rPr>
              <a:t>, que va esdevenir municipi propi al juny de 2015.</a:t>
            </a:r>
            <a:endParaRPr lang="ca-ES" b="0" i="0" dirty="0">
              <a:solidFill>
                <a:srgbClr val="000000"/>
              </a:solidFill>
            </a:endParaRPr>
          </a:p>
        </p:txBody>
      </p:sp>
      <p:cxnSp>
        <p:nvCxnSpPr>
          <p:cNvPr id="19" name="18 Conector recto"/>
          <p:cNvCxnSpPr/>
          <p:nvPr/>
        </p:nvCxnSpPr>
        <p:spPr bwMode="auto">
          <a:xfrm>
            <a:off x="0" y="6540152"/>
            <a:ext cx="1187624" cy="0"/>
          </a:xfrm>
          <a:prstGeom prst="line">
            <a:avLst/>
          </a:prstGeom>
          <a:solidFill>
            <a:srgbClr val="EAEAEA">
              <a:alpha val="99001"/>
            </a:srgbClr>
          </a:solidFill>
          <a:ln w="12700" cap="flat" cmpd="sng" algn="ctr">
            <a:solidFill>
              <a:schemeClr val="tx1"/>
            </a:solidFill>
            <a:prstDash val="solid"/>
            <a:round/>
            <a:headEnd type="none" w="med" len="med"/>
            <a:tailEnd type="none" w="med" len="med"/>
          </a:ln>
          <a:effectLst/>
          <a:scene3d>
            <a:camera prst="legacyObliqueTopRight"/>
            <a:lightRig rig="legacyFlat3" dir="b"/>
          </a:scene3d>
          <a:sp3d prstMaterial="legacyMatte">
            <a:bevelT w="13500" h="13500" prst="angle"/>
            <a:bevelB w="13500" h="13500" prst="angle"/>
            <a:extrusionClr>
              <a:srgbClr val="009900"/>
            </a:extrusionClr>
          </a:sp3d>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p:cNvSpPr>
            <a:spLocks noGrp="1"/>
          </p:cNvSpPr>
          <p:nvPr>
            <p:ph type="sldNum" sz="quarter" idx="12"/>
          </p:nvPr>
        </p:nvSpPr>
        <p:spPr>
          <a:noFill/>
        </p:spPr>
        <p:txBody>
          <a:bodyPr/>
          <a:lstStyle/>
          <a:p>
            <a:fld id="{7D94F32C-A7A0-49E1-ADE6-AEA987512569}" type="slidenum">
              <a:rPr lang="es-ES" smtClean="0"/>
              <a:pPr/>
              <a:t>9</a:t>
            </a:fld>
            <a:endParaRPr lang="es-ES" smtClean="0"/>
          </a:p>
        </p:txBody>
      </p:sp>
      <p:grpSp>
        <p:nvGrpSpPr>
          <p:cNvPr id="2" name="Group 35"/>
          <p:cNvGrpSpPr>
            <a:grpSpLocks/>
          </p:cNvGrpSpPr>
          <p:nvPr/>
        </p:nvGrpSpPr>
        <p:grpSpPr bwMode="auto">
          <a:xfrm>
            <a:off x="0" y="-26988"/>
            <a:ext cx="9144000" cy="908051"/>
            <a:chOff x="0" y="-17"/>
            <a:chExt cx="5760" cy="572"/>
          </a:xfrm>
        </p:grpSpPr>
        <p:sp>
          <p:nvSpPr>
            <p:cNvPr id="21513" name="Rectangle 31" descr="imS_HOME"/>
            <p:cNvSpPr>
              <a:spLocks noChangeArrowheads="1"/>
            </p:cNvSpPr>
            <p:nvPr/>
          </p:nvSpPr>
          <p:spPr bwMode="auto">
            <a:xfrm>
              <a:off x="0" y="-17"/>
              <a:ext cx="5760" cy="572"/>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ca-ES"/>
            </a:p>
          </p:txBody>
        </p:sp>
        <p:sp>
          <p:nvSpPr>
            <p:cNvPr id="21512" name="Rectangle 34"/>
            <p:cNvSpPr>
              <a:spLocks noChangeArrowheads="1"/>
            </p:cNvSpPr>
            <p:nvPr/>
          </p:nvSpPr>
          <p:spPr bwMode="auto">
            <a:xfrm>
              <a:off x="0" y="181"/>
              <a:ext cx="5760" cy="250"/>
            </a:xfrm>
            <a:prstGeom prst="rect">
              <a:avLst/>
            </a:prstGeom>
            <a:noFill/>
            <a:ln w="9525">
              <a:noFill/>
              <a:miter lim="800000"/>
              <a:headEnd/>
              <a:tailEnd/>
            </a:ln>
          </p:spPr>
          <p:txBody>
            <a:bodyPr anchor="ctr">
              <a:spAutoFit/>
            </a:bodyPr>
            <a:lstStyle/>
            <a:p>
              <a:r>
                <a:rPr lang="ca-ES" sz="2000" i="0" dirty="0" smtClean="0">
                  <a:solidFill>
                    <a:srgbClr val="680000"/>
                  </a:solidFill>
                </a:rPr>
                <a:t>1. Introducció</a:t>
              </a:r>
              <a:endParaRPr lang="ca-ES" sz="2000" i="0" dirty="0">
                <a:solidFill>
                  <a:srgbClr val="680000"/>
                </a:solidFill>
              </a:endParaRPr>
            </a:p>
          </p:txBody>
        </p:sp>
      </p:grpSp>
      <p:pic>
        <p:nvPicPr>
          <p:cNvPr id="11" name="Picture 75" descr="CATINSba"/>
          <p:cNvPicPr>
            <a:picLocks noChangeAspect="1" noChangeArrowheads="1"/>
          </p:cNvPicPr>
          <p:nvPr/>
        </p:nvPicPr>
        <p:blipFill>
          <a:blip r:embed="rId4" cstate="print"/>
          <a:srcRect/>
          <a:stretch>
            <a:fillRect/>
          </a:stretch>
        </p:blipFill>
        <p:spPr bwMode="auto">
          <a:xfrm>
            <a:off x="8001024" y="92076"/>
            <a:ext cx="949325" cy="560388"/>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51520" y="116632"/>
            <a:ext cx="2043113" cy="584200"/>
          </a:xfrm>
          <a:prstGeom prst="rect">
            <a:avLst/>
          </a:prstGeom>
          <a:noFill/>
          <a:ln w="9525">
            <a:noFill/>
            <a:miter lim="800000"/>
            <a:headEnd/>
            <a:tailEnd/>
          </a:ln>
        </p:spPr>
      </p:pic>
      <p:sp>
        <p:nvSpPr>
          <p:cNvPr id="10" name="Text Box 21"/>
          <p:cNvSpPr txBox="1">
            <a:spLocks noChangeArrowheads="1"/>
          </p:cNvSpPr>
          <p:nvPr/>
        </p:nvSpPr>
        <p:spPr bwMode="auto">
          <a:xfrm>
            <a:off x="539552" y="908720"/>
            <a:ext cx="8280920" cy="2031325"/>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endParaRPr lang="ca-ES" sz="1400" b="0" i="0" dirty="0" smtClean="0"/>
          </a:p>
          <a:p>
            <a:pPr marL="180975" indent="-180975" algn="just">
              <a:spcBef>
                <a:spcPct val="50000"/>
              </a:spcBef>
              <a:buFont typeface="Wingdings" pitchFamily="2" charset="2"/>
              <a:buChar char="q"/>
            </a:pPr>
            <a:r>
              <a:rPr lang="ca-ES" sz="1400" b="0" i="0" dirty="0" smtClean="0"/>
              <a:t>Els indicadors que han permès estimar les dades dels municipis sobre els que no es tenia informació han estat els següents: </a:t>
            </a:r>
          </a:p>
          <a:p>
            <a:pPr marL="638175" lvl="1" indent="-180975" algn="just">
              <a:spcBef>
                <a:spcPct val="50000"/>
              </a:spcBef>
              <a:buFont typeface="Wingdings" pitchFamily="2" charset="2"/>
              <a:buChar char="ü"/>
            </a:pPr>
            <a:r>
              <a:rPr lang="ca-ES" sz="1400" b="0" i="0" dirty="0" smtClean="0">
                <a:solidFill>
                  <a:srgbClr val="000000"/>
                </a:solidFill>
                <a:cs typeface="Times New Roman" pitchFamily="18" charset="0"/>
              </a:rPr>
              <a:t>La mitjana de casos segons el volum de població dels municipis.</a:t>
            </a:r>
          </a:p>
          <a:p>
            <a:pPr marL="638175" lvl="1" indent="-180975" algn="just">
              <a:spcBef>
                <a:spcPct val="50000"/>
              </a:spcBef>
              <a:buFont typeface="Wingdings" pitchFamily="2" charset="2"/>
              <a:buChar char="ü"/>
            </a:pPr>
            <a:r>
              <a:rPr lang="ca-ES" sz="1400" b="0" i="0" dirty="0" smtClean="0">
                <a:solidFill>
                  <a:srgbClr val="000000"/>
                </a:solidFill>
                <a:cs typeface="Times New Roman" pitchFamily="18" charset="0"/>
              </a:rPr>
              <a:t>La probabilitat dels municipis de no tenir cap cas de les problemàtiques avaluades.</a:t>
            </a:r>
          </a:p>
          <a:p>
            <a:pPr marL="638175" lvl="1" indent="-180975" algn="just">
              <a:spcBef>
                <a:spcPct val="50000"/>
              </a:spcBef>
              <a:buFont typeface="Wingdings" pitchFamily="2" charset="2"/>
              <a:buChar char="ü"/>
            </a:pPr>
            <a:r>
              <a:rPr lang="ca-ES" sz="1400" b="0" i="0" dirty="0" smtClean="0">
                <a:solidFill>
                  <a:srgbClr val="000000"/>
                </a:solidFill>
                <a:cs typeface="Times New Roman" pitchFamily="18" charset="0"/>
              </a:rPr>
              <a:t>La proporció de cadascuna de les tipologies de mal allotjament existents sobre el total de casos dels municipis. </a:t>
            </a:r>
          </a:p>
        </p:txBody>
      </p:sp>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1"/>
          <p:cNvSpPr txBox="1">
            <a:spLocks noChangeArrowheads="1"/>
          </p:cNvSpPr>
          <p:nvPr/>
        </p:nvSpPr>
        <p:spPr bwMode="auto">
          <a:xfrm>
            <a:off x="539552" y="2708920"/>
            <a:ext cx="8280920" cy="846386"/>
          </a:xfrm>
          <a:prstGeom prst="rect">
            <a:avLst/>
          </a:prstGeom>
          <a:noFill/>
          <a:ln w="9525">
            <a:noFill/>
            <a:miter lim="800000"/>
            <a:headEnd/>
            <a:tailEnd/>
          </a:ln>
        </p:spPr>
        <p:txBody>
          <a:bodyPr wrap="square">
            <a:spAutoFit/>
          </a:bodyPr>
          <a:lstStyle/>
          <a:p>
            <a:pPr marL="180975" indent="-180975" algn="just">
              <a:spcBef>
                <a:spcPct val="50000"/>
              </a:spcBef>
              <a:buFont typeface="Wingdings" pitchFamily="2" charset="2"/>
              <a:buChar char="q"/>
            </a:pPr>
            <a:endParaRPr lang="ca-ES" sz="1400" b="0" i="0" dirty="0" smtClean="0"/>
          </a:p>
          <a:p>
            <a:pPr marL="180975" indent="-180975" algn="just">
              <a:spcBef>
                <a:spcPct val="50000"/>
              </a:spcBef>
              <a:buFont typeface="Wingdings" pitchFamily="2" charset="2"/>
              <a:buChar char="q"/>
            </a:pPr>
            <a:r>
              <a:rPr lang="ca-ES" sz="1400" b="0" i="0" dirty="0" smtClean="0"/>
              <a:t>En base a aquests indicadors, a continuació es presenta la quantificació i distribució territorial del mal allotjament a Catalunya.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alpha val="99001"/>
          </a:srgbClr>
        </a:solidFill>
        <a:ln w="22225" cap="flat" cmpd="sng" algn="ctr">
          <a:noFill/>
          <a:prstDash val="solid"/>
          <a:round/>
          <a:headEnd type="none" w="med" len="med"/>
          <a:tailEnd type="none" w="med" len="med"/>
        </a:ln>
        <a:effectLst/>
        <a:scene3d>
          <a:camera prst="legacyObliqueTopRight"/>
          <a:lightRig rig="legacyFlat3" dir="b"/>
        </a:scene3d>
        <a:sp3d extrusionH="176200" prstMaterial="legacyMatte">
          <a:bevelT w="13500" h="13500" prst="angle"/>
          <a:bevelB w="13500" h="13500" prst="angle"/>
          <a:extrusionClr>
            <a:srgbClr val="009900"/>
          </a:extrusionClr>
        </a:sp3d>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900" b="1"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AEAEA">
            <a:alpha val="99001"/>
          </a:srgbClr>
        </a:solidFill>
        <a:ln w="22225" cap="flat" cmpd="sng" algn="ctr">
          <a:noFill/>
          <a:prstDash val="solid"/>
          <a:round/>
          <a:headEnd type="none" w="med" len="med"/>
          <a:tailEnd type="none" w="med" len="med"/>
        </a:ln>
        <a:effectLst/>
        <a:scene3d>
          <a:camera prst="legacyObliqueTopRight"/>
          <a:lightRig rig="legacyFlat3" dir="b"/>
        </a:scene3d>
        <a:sp3d extrusionH="176200" prstMaterial="legacyMatte">
          <a:bevelT w="13500" h="13500" prst="angle"/>
          <a:bevelB w="13500" h="13500" prst="angle"/>
          <a:extrusionClr>
            <a:srgbClr val="009900"/>
          </a:extrusionClr>
        </a:sp3d>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900" b="1" i="1" u="none" strike="noStrike" cap="none" normalizeH="0" baseline="0" smtClean="0">
            <a:ln>
              <a:noFill/>
            </a:ln>
            <a:solidFill>
              <a:schemeClr val="tx1"/>
            </a:solidFill>
            <a:effectLst/>
            <a:latin typeface="Verdana"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26537</TotalTime>
  <Words>5346</Words>
  <Application>Microsoft Office PowerPoint</Application>
  <PresentationFormat>Presentación en pantalla (4:3)</PresentationFormat>
  <Paragraphs>848</Paragraphs>
  <Slides>49</Slides>
  <Notes>41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1" baseType="lpstr">
      <vt:lpstr>1_Diseño predeterminado</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Silvia Rueda</dc:creator>
  <cp:lastModifiedBy>becacomunicacio</cp:lastModifiedBy>
  <cp:revision>2660</cp:revision>
  <dcterms:created xsi:type="dcterms:W3CDTF">2003-07-15T18:58:11Z</dcterms:created>
  <dcterms:modified xsi:type="dcterms:W3CDTF">2017-03-29T06:14:46Z</dcterms:modified>
</cp:coreProperties>
</file>